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61"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F664913D-C8B7-4F1A-876C-38C598D5B2C3}" type="slidenum">
              <a:rPr lang="en-US" smtClean="0"/>
              <a:t>‹#›</a:t>
            </a:fld>
            <a:endParaRPr lang="en-US" dirty="0"/>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4913D-C8B7-4F1A-876C-38C598D5B2C3}"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4913D-C8B7-4F1A-876C-38C598D5B2C3}"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10" name="Slide Number Placeholder 9"/>
          <p:cNvSpPr>
            <a:spLocks noGrp="1"/>
          </p:cNvSpPr>
          <p:nvPr>
            <p:ph type="sldNum" sz="quarter" idx="11"/>
          </p:nvPr>
        </p:nvSpPr>
        <p:spPr/>
        <p:txBody>
          <a:bodyPr/>
          <a:lstStyle/>
          <a:p>
            <a:fld id="{F664913D-C8B7-4F1A-876C-38C598D5B2C3}" type="slidenum">
              <a:rPr lang="en-US" smtClean="0"/>
              <a:t>‹#›</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20" name="Slide Number Placeholder 19"/>
          <p:cNvSpPr>
            <a:spLocks noGrp="1"/>
          </p:cNvSpPr>
          <p:nvPr>
            <p:ph type="sldNum" sz="quarter" idx="11"/>
          </p:nvPr>
        </p:nvSpPr>
        <p:spPr/>
        <p:txBody>
          <a:bodyPr/>
          <a:lstStyle/>
          <a:p>
            <a:fld id="{F664913D-C8B7-4F1A-876C-38C598D5B2C3}" type="slidenum">
              <a:rPr lang="en-US" smtClean="0"/>
              <a:t>‹#›</a:t>
            </a:fld>
            <a:endParaRPr lang="en-US" dirty="0"/>
          </a:p>
        </p:txBody>
      </p:sp>
      <p:sp>
        <p:nvSpPr>
          <p:cNvPr id="21" name="Footer Placeholder 20"/>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64913D-C8B7-4F1A-876C-38C598D5B2C3}" type="slidenum">
              <a:rPr lang="en-US" smtClean="0"/>
              <a:t>‹#›</a:t>
            </a:fld>
            <a:endParaRPr lang="en-US" dirty="0"/>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64913D-C8B7-4F1A-876C-38C598D5B2C3}" type="slidenum">
              <a:rPr lang="en-US" smtClean="0"/>
              <a:t>‹#›</a:t>
            </a:fld>
            <a:endParaRPr lang="en-US" dirty="0"/>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64913D-C8B7-4F1A-876C-38C598D5B2C3}"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6" name="Slide Number Placeholder 5"/>
          <p:cNvSpPr>
            <a:spLocks noGrp="1"/>
          </p:cNvSpPr>
          <p:nvPr>
            <p:ph type="sldNum" sz="quarter" idx="11"/>
          </p:nvPr>
        </p:nvSpPr>
        <p:spPr/>
        <p:txBody>
          <a:bodyPr/>
          <a:lstStyle/>
          <a:p>
            <a:fld id="{F664913D-C8B7-4F1A-876C-38C598D5B2C3}" type="slidenum">
              <a:rPr lang="en-US" smtClean="0"/>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5B6D4184-A66B-4B4A-82E2-DD783D2BE7DB}" type="datetimeFigureOut">
              <a:rPr lang="en-US" smtClean="0"/>
              <a:t>10/8/2019</a:t>
            </a:fld>
            <a:endParaRPr lang="en-US" dirty="0"/>
          </a:p>
        </p:txBody>
      </p:sp>
      <p:sp>
        <p:nvSpPr>
          <p:cNvPr id="10" name="Slide Number Placeholder 9"/>
          <p:cNvSpPr>
            <a:spLocks noGrp="1"/>
          </p:cNvSpPr>
          <p:nvPr>
            <p:ph type="sldNum" sz="quarter" idx="15"/>
          </p:nvPr>
        </p:nvSpPr>
        <p:spPr/>
        <p:txBody>
          <a:bodyPr/>
          <a:lstStyle/>
          <a:p>
            <a:fld id="{F664913D-C8B7-4F1A-876C-38C598D5B2C3}" type="slidenum">
              <a:rPr lang="en-US" smtClean="0"/>
              <a:t>‹#›</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6D4184-A66B-4B4A-82E2-DD783D2BE7DB}" type="datetimeFigureOut">
              <a:rPr lang="en-US" smtClean="0"/>
              <a:t>10/8/2019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64913D-C8B7-4F1A-876C-38C598D5B2C3}" type="slidenum">
              <a:rPr lang="en-US" smtClean="0"/>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dirty="0"/>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F664913D-C8B7-4F1A-876C-38C598D5B2C3}" type="slidenum">
              <a:rPr lang="en-US" smtClean="0"/>
              <a:t>‹#›</a:t>
            </a:fld>
            <a:endParaRPr lang="en-US" dirty="0"/>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5B6D4184-A66B-4B4A-82E2-DD783D2BE7DB}" type="datetimeFigureOut">
              <a:rPr lang="en-US" smtClean="0"/>
              <a:t>10/8/2019</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nhanaesthesia@gmail.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avula\Desktop\Crisis management in Neonate\IAP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057400"/>
            <a:ext cx="3505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avula\Desktop\Crisis management in Neonate\Niloufer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8581" y="2971800"/>
            <a:ext cx="2794820" cy="2286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7200" y="228600"/>
            <a:ext cx="8153400" cy="2339102"/>
          </a:xfrm>
          <a:prstGeom prst="rect">
            <a:avLst/>
          </a:prstGeom>
        </p:spPr>
        <p:txBody>
          <a:bodyPr wrap="square">
            <a:spAutoFit/>
          </a:bodyPr>
          <a:lstStyle/>
          <a:p>
            <a:r>
              <a:rPr lang="en-US" sz="2800" b="1" dirty="0" smtClean="0">
                <a:solidFill>
                  <a:srgbClr val="FF0000"/>
                </a:solidFill>
              </a:rPr>
              <a:t>     Crisis </a:t>
            </a:r>
            <a:r>
              <a:rPr lang="en-US" sz="2800" b="1" dirty="0">
                <a:solidFill>
                  <a:srgbClr val="FF0000"/>
                </a:solidFill>
              </a:rPr>
              <a:t>Management in Neonate Workshop - 2019 </a:t>
            </a:r>
            <a:endParaRPr lang="en-US" sz="2800" b="1" dirty="0" smtClean="0">
              <a:solidFill>
                <a:srgbClr val="FF0000"/>
              </a:solidFill>
            </a:endParaRPr>
          </a:p>
          <a:p>
            <a:r>
              <a:rPr lang="en-US" sz="2800" b="1" dirty="0" smtClean="0">
                <a:solidFill>
                  <a:srgbClr val="FF0000"/>
                </a:solidFill>
              </a:rPr>
              <a:t>                               </a:t>
            </a:r>
            <a:r>
              <a:rPr lang="en-US" sz="2400" b="1" dirty="0" smtClean="0"/>
              <a:t>on </a:t>
            </a:r>
            <a:r>
              <a:rPr lang="en-US" sz="2400" b="1" dirty="0"/>
              <a:t>SUNDAY 8</a:t>
            </a:r>
            <a:r>
              <a:rPr lang="en-US" sz="2400" b="1" baseline="30000" dirty="0"/>
              <a:t>th</a:t>
            </a:r>
            <a:r>
              <a:rPr lang="en-US" sz="2400" b="1" dirty="0"/>
              <a:t> Dec’2019</a:t>
            </a:r>
            <a:endParaRPr lang="en-US" sz="2400" dirty="0"/>
          </a:p>
          <a:p>
            <a:r>
              <a:rPr lang="en-US" sz="2400" b="1" dirty="0" smtClean="0">
                <a:solidFill>
                  <a:srgbClr val="FF0000"/>
                </a:solidFill>
              </a:rPr>
              <a:t>            Department </a:t>
            </a:r>
            <a:r>
              <a:rPr lang="en-US" sz="2400" b="1" dirty="0">
                <a:solidFill>
                  <a:srgbClr val="FF0000"/>
                </a:solidFill>
              </a:rPr>
              <a:t>of Anaesthesiology, Niloufer Hospital, </a:t>
            </a:r>
            <a:r>
              <a:rPr lang="en-US" b="1" dirty="0"/>
              <a:t>     </a:t>
            </a:r>
            <a:r>
              <a:rPr lang="en-US" b="1" baseline="30000" dirty="0"/>
              <a:t> </a:t>
            </a:r>
            <a:endParaRPr lang="en-US" b="1" baseline="30000" dirty="0" smtClean="0"/>
          </a:p>
          <a:p>
            <a:r>
              <a:rPr lang="en-US" sz="2400" b="1" dirty="0" smtClean="0"/>
              <a:t>      Osmania</a:t>
            </a:r>
            <a:r>
              <a:rPr lang="en-US" sz="2400" b="1" baseline="30000" dirty="0" smtClean="0"/>
              <a:t> </a:t>
            </a:r>
            <a:r>
              <a:rPr lang="en-US" sz="2400" b="1" dirty="0"/>
              <a:t>Medical College, </a:t>
            </a:r>
            <a:r>
              <a:rPr lang="en-US" sz="2400" b="1" dirty="0" smtClean="0"/>
              <a:t>Hyderabad, Telangana, INDIA. </a:t>
            </a:r>
          </a:p>
          <a:p>
            <a:r>
              <a:rPr lang="en-US" b="1" dirty="0" smtClean="0"/>
              <a:t>                                                                       &amp; </a:t>
            </a:r>
          </a:p>
          <a:p>
            <a:r>
              <a:rPr lang="en-US" sz="2400" b="1" dirty="0" smtClean="0">
                <a:solidFill>
                  <a:srgbClr val="FF0000"/>
                </a:solidFill>
              </a:rPr>
              <a:t>                                      IAPA </a:t>
            </a:r>
            <a:r>
              <a:rPr lang="en-US" sz="2400" b="1" dirty="0">
                <a:solidFill>
                  <a:srgbClr val="FF0000"/>
                </a:solidFill>
              </a:rPr>
              <a:t>TELANGANA</a:t>
            </a:r>
            <a:endParaRPr lang="en-US" sz="2400" dirty="0">
              <a:solidFill>
                <a:srgbClr val="FF0000"/>
              </a:solidFill>
            </a:endParaRPr>
          </a:p>
        </p:txBody>
      </p:sp>
      <p:sp>
        <p:nvSpPr>
          <p:cNvPr id="3" name="Rectangle 2"/>
          <p:cNvSpPr/>
          <p:nvPr/>
        </p:nvSpPr>
        <p:spPr>
          <a:xfrm>
            <a:off x="457200" y="3105835"/>
            <a:ext cx="8229600" cy="3323987"/>
          </a:xfrm>
          <a:prstGeom prst="rect">
            <a:avLst/>
          </a:prstGeom>
        </p:spPr>
        <p:txBody>
          <a:bodyPr wrap="square">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en-US" sz="2400" b="1" dirty="0" smtClean="0">
                <a:solidFill>
                  <a:srgbClr val="FF0000"/>
                </a:solidFill>
              </a:rPr>
              <a:t>Venue </a:t>
            </a:r>
            <a:r>
              <a:rPr lang="en-US" b="1" dirty="0"/>
              <a:t>: </a:t>
            </a:r>
            <a:r>
              <a:rPr lang="en-US" sz="2400" b="1" dirty="0"/>
              <a:t>Dr K Prabhavati Seminar Hall, 4</a:t>
            </a:r>
            <a:r>
              <a:rPr lang="en-US" sz="2400" b="1" baseline="30000" dirty="0"/>
              <a:t>th</a:t>
            </a:r>
            <a:r>
              <a:rPr lang="en-US" sz="2400" b="1" dirty="0"/>
              <a:t> floor</a:t>
            </a:r>
            <a:r>
              <a:rPr lang="en-US" sz="2400" b="1" dirty="0" smtClean="0"/>
              <a:t>,</a:t>
            </a:r>
          </a:p>
          <a:p>
            <a:r>
              <a:rPr lang="en-US" sz="2400" b="1" dirty="0"/>
              <a:t> </a:t>
            </a:r>
            <a:r>
              <a:rPr lang="en-US" sz="2400" b="1" dirty="0" smtClean="0"/>
              <a:t>             </a:t>
            </a:r>
            <a:r>
              <a:rPr lang="en-US" b="1" dirty="0" smtClean="0"/>
              <a:t> </a:t>
            </a:r>
            <a:r>
              <a:rPr lang="en-US" sz="2400" b="1" dirty="0"/>
              <a:t>ICU Block, Niloufer Hospital.</a:t>
            </a:r>
            <a:endParaRPr lang="en-US" sz="2400" dirty="0"/>
          </a:p>
        </p:txBody>
      </p:sp>
    </p:spTree>
    <p:extLst>
      <p:ext uri="{BB962C8B-B14F-4D97-AF65-F5344CB8AC3E}">
        <p14:creationId xmlns:p14="http://schemas.microsoft.com/office/powerpoint/2010/main" val="300718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18152"/>
            <a:ext cx="4495800" cy="646331"/>
          </a:xfrm>
          <a:prstGeom prst="rect">
            <a:avLst/>
          </a:prstGeom>
        </p:spPr>
        <p:txBody>
          <a:bodyPr wrap="square">
            <a:spAutoFit/>
          </a:bodyPr>
          <a:lstStyle/>
          <a:p>
            <a:endParaRPr lang="en-US" b="1" dirty="0" smtClean="0"/>
          </a:p>
          <a:p>
            <a:endParaRPr lang="en-US" b="1" dirty="0"/>
          </a:p>
        </p:txBody>
      </p:sp>
      <p:sp>
        <p:nvSpPr>
          <p:cNvPr id="3" name="Rectangle 2"/>
          <p:cNvSpPr/>
          <p:nvPr/>
        </p:nvSpPr>
        <p:spPr>
          <a:xfrm>
            <a:off x="381000" y="-910649"/>
            <a:ext cx="8763000" cy="8248412"/>
          </a:xfrm>
          <a:prstGeom prst="rect">
            <a:avLst/>
          </a:prstGeom>
        </p:spPr>
        <p:txBody>
          <a:bodyPr wrap="square">
            <a:spAutoFit/>
          </a:bodyPr>
          <a:lstStyle/>
          <a:p>
            <a:endParaRPr lang="en-US" sz="1400" b="1" dirty="0" smtClean="0"/>
          </a:p>
          <a:p>
            <a:endParaRPr lang="en-US" sz="1400" b="1" dirty="0"/>
          </a:p>
          <a:p>
            <a:endParaRPr lang="en-US" sz="1400" b="1" dirty="0" smtClean="0"/>
          </a:p>
          <a:p>
            <a:endParaRPr lang="en-US" sz="1400" b="1" dirty="0"/>
          </a:p>
          <a:p>
            <a:endParaRPr lang="en-US" sz="1400" b="1" dirty="0" smtClean="0"/>
          </a:p>
          <a:p>
            <a:r>
              <a:rPr lang="en-US" sz="2400" b="1" dirty="0" smtClean="0">
                <a:solidFill>
                  <a:srgbClr val="FF0000"/>
                </a:solidFill>
              </a:rPr>
              <a:t>Chief </a:t>
            </a:r>
            <a:r>
              <a:rPr lang="en-US" sz="2400" b="1" dirty="0">
                <a:solidFill>
                  <a:srgbClr val="FF0000"/>
                </a:solidFill>
              </a:rPr>
              <a:t>Patron </a:t>
            </a:r>
            <a:r>
              <a:rPr lang="en-US" sz="2400" b="1" dirty="0"/>
              <a:t>– Dr K Prabhavati                 </a:t>
            </a:r>
            <a:endParaRPr lang="en-US" sz="2400" b="1" dirty="0" smtClean="0"/>
          </a:p>
          <a:p>
            <a:r>
              <a:rPr lang="en-US" sz="2400" b="1" dirty="0" smtClean="0">
                <a:solidFill>
                  <a:srgbClr val="FF0000"/>
                </a:solidFill>
              </a:rPr>
              <a:t>Patrons </a:t>
            </a:r>
            <a:r>
              <a:rPr lang="en-US" sz="2400" b="1" dirty="0"/>
              <a:t>– Dr MSRC Murthy &amp; Dr Subramanyam M</a:t>
            </a:r>
            <a:endParaRPr lang="en-US" sz="2400" dirty="0"/>
          </a:p>
          <a:p>
            <a:r>
              <a:rPr lang="en-US" sz="2400" b="1" dirty="0">
                <a:solidFill>
                  <a:srgbClr val="FF0000"/>
                </a:solidFill>
              </a:rPr>
              <a:t>Organizing Chair person </a:t>
            </a:r>
            <a:r>
              <a:rPr lang="en-US" sz="2400" b="1" dirty="0"/>
              <a:t>– Dr  P V </a:t>
            </a:r>
            <a:r>
              <a:rPr lang="en-US" sz="2400" b="1" dirty="0" smtClean="0"/>
              <a:t>Shiva</a:t>
            </a:r>
            <a:r>
              <a:rPr lang="en-US" sz="2400" dirty="0"/>
              <a:t> </a:t>
            </a:r>
          </a:p>
          <a:p>
            <a:r>
              <a:rPr lang="en-US" sz="2400" b="1" dirty="0" smtClean="0">
                <a:solidFill>
                  <a:srgbClr val="FF0000"/>
                </a:solidFill>
              </a:rPr>
              <a:t>CO- </a:t>
            </a:r>
            <a:r>
              <a:rPr lang="en-US" sz="2400" b="1" dirty="0">
                <a:solidFill>
                  <a:srgbClr val="FF0000"/>
                </a:solidFill>
              </a:rPr>
              <a:t>Organizing Chair </a:t>
            </a:r>
            <a:r>
              <a:rPr lang="en-US" sz="2400" b="1" dirty="0" smtClean="0">
                <a:solidFill>
                  <a:srgbClr val="FF0000"/>
                </a:solidFill>
              </a:rPr>
              <a:t>persons </a:t>
            </a:r>
            <a:r>
              <a:rPr lang="en-US" sz="2400" b="1" dirty="0" smtClean="0"/>
              <a:t>–</a:t>
            </a:r>
            <a:r>
              <a:rPr lang="en-US" sz="2400" b="1" dirty="0" smtClean="0">
                <a:solidFill>
                  <a:srgbClr val="FF0000"/>
                </a:solidFill>
              </a:rPr>
              <a:t> </a:t>
            </a:r>
            <a:r>
              <a:rPr lang="en-US" sz="2400" b="1" dirty="0" smtClean="0"/>
              <a:t>Dr</a:t>
            </a:r>
            <a:r>
              <a:rPr lang="en-US" sz="2400" b="1" dirty="0" smtClean="0">
                <a:solidFill>
                  <a:srgbClr val="FF0000"/>
                </a:solidFill>
              </a:rPr>
              <a:t> </a:t>
            </a:r>
            <a:r>
              <a:rPr lang="en-US" sz="2400" b="1" dirty="0"/>
              <a:t>Sadana roy </a:t>
            </a:r>
            <a:r>
              <a:rPr lang="en-US" sz="2400" b="1" dirty="0" smtClean="0"/>
              <a:t> &amp; Dr Dayalsingh </a:t>
            </a:r>
            <a:endParaRPr lang="en-US" sz="2400" dirty="0"/>
          </a:p>
          <a:p>
            <a:r>
              <a:rPr lang="en-US" sz="2400" b="1" dirty="0">
                <a:solidFill>
                  <a:srgbClr val="FF0000"/>
                </a:solidFill>
              </a:rPr>
              <a:t>Organizing Secretory </a:t>
            </a:r>
            <a:r>
              <a:rPr lang="en-US" sz="2400" b="1" dirty="0"/>
              <a:t>– Dr Aavula Muralidhar</a:t>
            </a:r>
            <a:endParaRPr lang="en-US" sz="2400" dirty="0"/>
          </a:p>
          <a:p>
            <a:endParaRPr lang="en-US" sz="2400" b="1" dirty="0" smtClean="0"/>
          </a:p>
          <a:p>
            <a:r>
              <a:rPr lang="en-US" sz="2400" b="1" dirty="0" smtClean="0">
                <a:solidFill>
                  <a:srgbClr val="FF0000"/>
                </a:solidFill>
              </a:rPr>
              <a:t>Organizing </a:t>
            </a:r>
            <a:r>
              <a:rPr lang="en-US" sz="2400" b="1" dirty="0">
                <a:solidFill>
                  <a:srgbClr val="FF0000"/>
                </a:solidFill>
              </a:rPr>
              <a:t>&amp; Scientific committee </a:t>
            </a:r>
            <a:r>
              <a:rPr lang="en-US" sz="2400" b="1" dirty="0"/>
              <a:t>: </a:t>
            </a:r>
            <a:r>
              <a:rPr lang="en-US" sz="2400" b="1" dirty="0" smtClean="0"/>
              <a:t>-</a:t>
            </a:r>
          </a:p>
          <a:p>
            <a:endParaRPr lang="en-US" sz="2400" b="1" dirty="0" smtClean="0"/>
          </a:p>
          <a:p>
            <a:r>
              <a:rPr lang="en-US" sz="2400" b="1" dirty="0" smtClean="0"/>
              <a:t>Dr </a:t>
            </a:r>
            <a:r>
              <a:rPr lang="en-US" sz="2400" b="1" dirty="0"/>
              <a:t>Aavula Muralidhar, Dr  Y Ravi Naga Prasad, Dr N Srinivas  reddy, Dr Ch Sunil kumar and Dr M Damodara rao</a:t>
            </a:r>
            <a:r>
              <a:rPr lang="en-US" sz="2400" b="1" dirty="0" smtClean="0"/>
              <a:t>.</a:t>
            </a:r>
          </a:p>
          <a:p>
            <a:endParaRPr lang="en-US" sz="2400" b="1" dirty="0" smtClean="0">
              <a:solidFill>
                <a:srgbClr val="FF0000"/>
              </a:solidFill>
            </a:endParaRPr>
          </a:p>
          <a:p>
            <a:r>
              <a:rPr lang="en-US" sz="2400" b="1" dirty="0" smtClean="0">
                <a:solidFill>
                  <a:srgbClr val="FF0000"/>
                </a:solidFill>
              </a:rPr>
              <a:t>Excutive </a:t>
            </a:r>
            <a:r>
              <a:rPr lang="en-US" sz="2400" b="1" dirty="0">
                <a:solidFill>
                  <a:srgbClr val="FF0000"/>
                </a:solidFill>
              </a:rPr>
              <a:t>committee </a:t>
            </a:r>
            <a:r>
              <a:rPr lang="en-US" sz="2400" b="1" dirty="0" smtClean="0"/>
              <a:t>:-</a:t>
            </a:r>
          </a:p>
          <a:p>
            <a:endParaRPr lang="en-US" sz="2400" b="1" dirty="0" smtClean="0"/>
          </a:p>
          <a:p>
            <a:r>
              <a:rPr lang="en-US" sz="2400" b="1" dirty="0" smtClean="0"/>
              <a:t>Dr </a:t>
            </a:r>
            <a:r>
              <a:rPr lang="en-US" sz="2400" b="1" dirty="0"/>
              <a:t>J Sravan kumar, Dr B Lavanya, Dr Aditi devi, Dr Shwetha, </a:t>
            </a:r>
            <a:endParaRPr lang="en-US" sz="2400" b="1" dirty="0" smtClean="0"/>
          </a:p>
          <a:p>
            <a:r>
              <a:rPr lang="en-US" sz="2400" b="1" dirty="0" smtClean="0"/>
              <a:t>Dr </a:t>
            </a:r>
            <a:r>
              <a:rPr lang="en-US" sz="2400" b="1" dirty="0"/>
              <a:t>Haindavi, Dr Nida </a:t>
            </a:r>
            <a:r>
              <a:rPr lang="en-US" sz="2400" b="1" dirty="0" smtClean="0"/>
              <a:t>Farooqi, Dr Nitesh </a:t>
            </a:r>
            <a:r>
              <a:rPr lang="en-US" sz="2400" b="1" dirty="0"/>
              <a:t>and  Dr </a:t>
            </a:r>
            <a:r>
              <a:rPr lang="en-US" sz="2400" b="1" dirty="0" smtClean="0"/>
              <a:t>Salman</a:t>
            </a:r>
            <a:r>
              <a:rPr lang="en-US" sz="2400" b="1" dirty="0" smtClean="0"/>
              <a:t>.</a:t>
            </a:r>
          </a:p>
          <a:p>
            <a:r>
              <a:rPr lang="en-US" dirty="0"/>
              <a:t> </a:t>
            </a:r>
            <a:r>
              <a:rPr lang="en-US" dirty="0" smtClean="0"/>
              <a:t>                       </a:t>
            </a:r>
            <a:endParaRPr lang="en-US" dirty="0" smtClean="0"/>
          </a:p>
          <a:p>
            <a:r>
              <a:rPr lang="en-US" sz="2000" dirty="0"/>
              <a:t> </a:t>
            </a:r>
            <a:r>
              <a:rPr lang="en-US" sz="2000" dirty="0" smtClean="0"/>
              <a:t>                   </a:t>
            </a:r>
            <a:r>
              <a:rPr lang="en-US" sz="2000" dirty="0" smtClean="0"/>
              <a:t> </a:t>
            </a:r>
            <a:r>
              <a:rPr lang="en-US" sz="2000" b="1" dirty="0" smtClean="0">
                <a:solidFill>
                  <a:srgbClr val="FF0000"/>
                </a:solidFill>
              </a:rPr>
              <a:t>*</a:t>
            </a:r>
            <a:r>
              <a:rPr lang="en-US" sz="2000" b="1" dirty="0">
                <a:solidFill>
                  <a:srgbClr val="FF0000"/>
                </a:solidFill>
              </a:rPr>
              <a:t>In co-ordination with ISA Telangana state </a:t>
            </a:r>
            <a:r>
              <a:rPr lang="en-US" sz="2000" b="1" dirty="0" smtClean="0">
                <a:solidFill>
                  <a:srgbClr val="FF0000"/>
                </a:solidFill>
              </a:rPr>
              <a:t> &amp; </a:t>
            </a:r>
            <a:r>
              <a:rPr lang="en-US" sz="2000" b="1" dirty="0">
                <a:solidFill>
                  <a:srgbClr val="FF0000"/>
                </a:solidFill>
              </a:rPr>
              <a:t>ISA City </a:t>
            </a:r>
            <a:r>
              <a:rPr lang="en-US" sz="2000" b="1" dirty="0" smtClean="0">
                <a:solidFill>
                  <a:srgbClr val="FF0000"/>
                </a:solidFill>
              </a:rPr>
              <a:t>Hyd*</a:t>
            </a:r>
            <a:endParaRPr lang="en-US" sz="2000" b="1" dirty="0">
              <a:solidFill>
                <a:srgbClr val="FF0000"/>
              </a:solidFill>
            </a:endParaRPr>
          </a:p>
          <a:p>
            <a:endParaRPr lang="en-US" sz="2000" b="1" dirty="0" smtClean="0"/>
          </a:p>
          <a:p>
            <a:r>
              <a:rPr lang="en-US" sz="2800" b="1" dirty="0" smtClean="0">
                <a:solidFill>
                  <a:srgbClr val="00B0F0"/>
                </a:solidFill>
              </a:rPr>
              <a:t>                              </a:t>
            </a:r>
            <a:endParaRPr lang="en-US" dirty="0"/>
          </a:p>
          <a:p>
            <a:r>
              <a:rPr lang="en-US" b="1" dirty="0"/>
              <a:t> </a:t>
            </a:r>
            <a:endParaRPr lang="en-US" dirty="0"/>
          </a:p>
        </p:txBody>
      </p:sp>
    </p:spTree>
    <p:extLst>
      <p:ext uri="{BB962C8B-B14F-4D97-AF65-F5344CB8AC3E}">
        <p14:creationId xmlns:p14="http://schemas.microsoft.com/office/powerpoint/2010/main" val="384869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89679"/>
            <a:ext cx="8534400" cy="6247864"/>
          </a:xfrm>
          <a:prstGeom prst="rect">
            <a:avLst/>
          </a:prstGeom>
        </p:spPr>
        <p:txBody>
          <a:bodyPr wrap="square">
            <a:spAutoFit/>
          </a:bodyPr>
          <a:lstStyle/>
          <a:p>
            <a:r>
              <a:rPr lang="en-US" sz="2800" b="1" dirty="0">
                <a:solidFill>
                  <a:schemeClr val="tx2"/>
                </a:solidFill>
              </a:rPr>
              <a:t>OBJECTIVES OF WORK SHOP</a:t>
            </a:r>
            <a:endParaRPr lang="en-US" sz="2800" dirty="0">
              <a:solidFill>
                <a:schemeClr val="tx2"/>
              </a:solidFill>
            </a:endParaRPr>
          </a:p>
          <a:p>
            <a:r>
              <a:rPr lang="en-US" sz="2400" b="1" dirty="0">
                <a:solidFill>
                  <a:srgbClr val="FF0000"/>
                </a:solidFill>
              </a:rPr>
              <a:t>A. FAILED VASCULAR ACCESS</a:t>
            </a:r>
            <a:endParaRPr lang="en-US" sz="2400" dirty="0">
              <a:solidFill>
                <a:srgbClr val="FF0000"/>
              </a:solidFill>
            </a:endParaRPr>
          </a:p>
          <a:p>
            <a:pPr marL="285750" lvl="0" indent="-285750">
              <a:buFont typeface="Arial" panose="020B0604020202020204" pitchFamily="34" charset="0"/>
              <a:buChar char="•"/>
            </a:pPr>
            <a:r>
              <a:rPr lang="en-US" sz="2400" dirty="0"/>
              <a:t>The art of peripheral venous cannulation and trouble shooting</a:t>
            </a:r>
          </a:p>
          <a:p>
            <a:pPr marL="285750" lvl="0" indent="-285750">
              <a:buFont typeface="Arial" panose="020B0604020202020204" pitchFamily="34" charset="0"/>
              <a:buChar char="•"/>
            </a:pPr>
            <a:r>
              <a:rPr lang="en-US" sz="2400" dirty="0"/>
              <a:t>Basics of central venous cannulation - landmark and ultrasound guided</a:t>
            </a:r>
          </a:p>
          <a:p>
            <a:pPr marL="285750" lvl="0" indent="-285750">
              <a:buFont typeface="Arial" panose="020B0604020202020204" pitchFamily="34" charset="0"/>
              <a:buChar char="•"/>
            </a:pPr>
            <a:r>
              <a:rPr lang="en-US" sz="2400" dirty="0"/>
              <a:t>The essentials of intraosseous access</a:t>
            </a:r>
          </a:p>
          <a:p>
            <a:r>
              <a:rPr lang="en-US" b="1" dirty="0"/>
              <a:t> </a:t>
            </a:r>
            <a:endParaRPr lang="en-US" dirty="0"/>
          </a:p>
          <a:p>
            <a:r>
              <a:rPr lang="en-US" sz="2400" b="1" dirty="0">
                <a:solidFill>
                  <a:srgbClr val="FF0000"/>
                </a:solidFill>
              </a:rPr>
              <a:t>B. AIRWAY CRISIS</a:t>
            </a:r>
            <a:endParaRPr lang="en-US" sz="2400" dirty="0">
              <a:solidFill>
                <a:srgbClr val="FF0000"/>
              </a:solidFill>
            </a:endParaRPr>
          </a:p>
          <a:p>
            <a:pPr marL="285750" lvl="0" indent="-285750">
              <a:buFont typeface="Arial" panose="020B0604020202020204" pitchFamily="34" charset="0"/>
              <a:buChar char="•"/>
            </a:pPr>
            <a:r>
              <a:rPr lang="en-US" sz="2400" dirty="0"/>
              <a:t>Overcoming challenges in upper airway obstruction</a:t>
            </a:r>
          </a:p>
          <a:p>
            <a:pPr marL="285750" lvl="0" indent="-285750">
              <a:buFont typeface="Arial" panose="020B0604020202020204" pitchFamily="34" charset="0"/>
              <a:buChar char="•"/>
            </a:pPr>
            <a:r>
              <a:rPr lang="en-US" sz="2400" dirty="0"/>
              <a:t>Algorithm for failed intubation in neonate</a:t>
            </a:r>
          </a:p>
          <a:p>
            <a:pPr marL="285750" lvl="0" indent="-285750">
              <a:buFont typeface="Arial" panose="020B0604020202020204" pitchFamily="34" charset="0"/>
              <a:buChar char="•"/>
            </a:pPr>
            <a:r>
              <a:rPr lang="en-US" sz="2400" dirty="0"/>
              <a:t>Mastering laryngospasm &amp; bronchospasm management</a:t>
            </a:r>
          </a:p>
          <a:p>
            <a:pPr marL="285750" lvl="0" indent="-285750">
              <a:buFont typeface="Arial" panose="020B0604020202020204" pitchFamily="34" charset="0"/>
              <a:buChar char="•"/>
            </a:pPr>
            <a:r>
              <a:rPr lang="en-US" sz="2400" dirty="0"/>
              <a:t>Plan for the accidental extubation 	</a:t>
            </a:r>
          </a:p>
          <a:p>
            <a:r>
              <a:rPr lang="en-US" b="1" dirty="0"/>
              <a:t> </a:t>
            </a:r>
            <a:endParaRPr lang="en-US" dirty="0"/>
          </a:p>
          <a:p>
            <a:r>
              <a:rPr lang="en-US" sz="2400" b="1" dirty="0">
                <a:solidFill>
                  <a:srgbClr val="FF0000"/>
                </a:solidFill>
              </a:rPr>
              <a:t>C. CARDIOVASCULAR CHALLENGES</a:t>
            </a:r>
            <a:endParaRPr lang="en-US" sz="2400" dirty="0">
              <a:solidFill>
                <a:srgbClr val="FF0000"/>
              </a:solidFill>
            </a:endParaRPr>
          </a:p>
          <a:p>
            <a:pPr marL="285750" lvl="0" indent="-285750">
              <a:buFont typeface="Arial" panose="020B0604020202020204" pitchFamily="34" charset="0"/>
              <a:buChar char="•"/>
            </a:pPr>
            <a:r>
              <a:rPr lang="en-US" sz="2400" dirty="0"/>
              <a:t>When-to and how-to of major surgical blood loss </a:t>
            </a:r>
          </a:p>
          <a:p>
            <a:pPr marL="285750" lvl="0" indent="-285750">
              <a:buFont typeface="Arial" panose="020B0604020202020204" pitchFamily="34" charset="0"/>
              <a:buChar char="•"/>
            </a:pPr>
            <a:r>
              <a:rPr lang="en-US" sz="2400" dirty="0"/>
              <a:t>Taming the rhythm in cardiac arrhythmias</a:t>
            </a:r>
          </a:p>
          <a:p>
            <a:pPr marL="285750" lvl="0" indent="-285750">
              <a:buFont typeface="Arial" panose="020B0604020202020204" pitchFamily="34" charset="0"/>
              <a:buChar char="•"/>
            </a:pPr>
            <a:r>
              <a:rPr lang="en-US" sz="2400" dirty="0"/>
              <a:t>The must-know resuscitation in neonatal cardiac arrest</a:t>
            </a:r>
            <a:r>
              <a:rPr lang="en-US" dirty="0"/>
              <a:t>.</a:t>
            </a:r>
          </a:p>
        </p:txBody>
      </p:sp>
    </p:spTree>
    <p:extLst>
      <p:ext uri="{BB962C8B-B14F-4D97-AF65-F5344CB8AC3E}">
        <p14:creationId xmlns:p14="http://schemas.microsoft.com/office/powerpoint/2010/main" val="3690041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957637"/>
            <a:ext cx="8839200" cy="10926068"/>
          </a:xfrm>
          <a:prstGeom prst="rect">
            <a:avLst/>
          </a:prstGeom>
        </p:spPr>
        <p:txBody>
          <a:bodyPr wrap="square">
            <a:spAutoFit/>
          </a:bodyPr>
          <a:lstStyle/>
          <a:p>
            <a:r>
              <a:rPr lang="en-US" b="1" dirty="0"/>
              <a:t> </a:t>
            </a:r>
            <a:endParaRPr lang="en-US" dirty="0"/>
          </a:p>
          <a:p>
            <a:r>
              <a:rPr lang="en-US" b="1" dirty="0"/>
              <a:t> </a:t>
            </a:r>
            <a:endParaRPr lang="en-US"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sz="1400" b="1" dirty="0" smtClean="0"/>
          </a:p>
          <a:p>
            <a:r>
              <a:rPr lang="en-US" sz="1400" b="1" dirty="0" smtClean="0">
                <a:solidFill>
                  <a:schemeClr val="accent1"/>
                </a:solidFill>
              </a:rPr>
              <a:t>Dear </a:t>
            </a:r>
            <a:r>
              <a:rPr lang="en-US" sz="1400" b="1" dirty="0">
                <a:solidFill>
                  <a:schemeClr val="accent1"/>
                </a:solidFill>
              </a:rPr>
              <a:t>Friends</a:t>
            </a:r>
            <a:r>
              <a:rPr lang="en-US" sz="1400" b="1" dirty="0" smtClean="0">
                <a:solidFill>
                  <a:schemeClr val="accent1"/>
                </a:solidFill>
              </a:rPr>
              <a:t>,</a:t>
            </a:r>
          </a:p>
          <a:p>
            <a:endParaRPr lang="en-US" sz="1400" dirty="0"/>
          </a:p>
          <a:p>
            <a:r>
              <a:rPr lang="en-US" sz="1400" b="1" dirty="0" smtClean="0"/>
              <a:t>                         Its </a:t>
            </a:r>
            <a:r>
              <a:rPr lang="en-US" sz="1400" b="1" dirty="0"/>
              <a:t>pleasure to announce about – </a:t>
            </a:r>
            <a:r>
              <a:rPr lang="en-US" sz="1400" b="1" dirty="0">
                <a:solidFill>
                  <a:srgbClr val="FF0000"/>
                </a:solidFill>
              </a:rPr>
              <a:t>CRISIS MANAGEMENT IN NEONATE workshop </a:t>
            </a:r>
            <a:r>
              <a:rPr lang="en-US" sz="1400" b="1" dirty="0" smtClean="0">
                <a:solidFill>
                  <a:srgbClr val="FF0000"/>
                </a:solidFill>
              </a:rPr>
              <a:t>2019</a:t>
            </a:r>
            <a:r>
              <a:rPr lang="en-US" sz="1400" b="1" dirty="0" smtClean="0"/>
              <a:t>. </a:t>
            </a:r>
            <a:r>
              <a:rPr lang="en-US" sz="1400" dirty="0" smtClean="0"/>
              <a:t>“ First-of-its-kind” exclusive </a:t>
            </a:r>
            <a:r>
              <a:rPr lang="en-US" sz="1400" dirty="0"/>
              <a:t>neonatal anaesthesia work </a:t>
            </a:r>
            <a:r>
              <a:rPr lang="en-US" sz="1400" dirty="0" smtClean="0"/>
              <a:t>shop. Main </a:t>
            </a:r>
            <a:r>
              <a:rPr lang="en-US" sz="1400" dirty="0"/>
              <a:t>aim of this work shop is to gain knowledge/ skills mainly neonatal venous access ( peripheral &amp; central venous cannulation), Neonatal intubation techniques ( conventional &amp; USG guided), Supra </a:t>
            </a:r>
            <a:r>
              <a:rPr lang="en-US" sz="1400" dirty="0" smtClean="0"/>
              <a:t> glottis  airways  usuage </a:t>
            </a:r>
            <a:r>
              <a:rPr lang="en-US" sz="1400" dirty="0"/>
              <a:t>in emergency and Haemodynamic crisis management</a:t>
            </a:r>
            <a:r>
              <a:rPr lang="en-US" sz="1400" dirty="0" smtClean="0"/>
              <a:t>.</a:t>
            </a:r>
          </a:p>
          <a:p>
            <a:endParaRPr lang="en-US" sz="1400" dirty="0"/>
          </a:p>
          <a:p>
            <a:r>
              <a:rPr lang="en-US" sz="1400" dirty="0" smtClean="0"/>
              <a:t>                        </a:t>
            </a:r>
            <a:r>
              <a:rPr lang="en-US" sz="1400" b="1" dirty="0" smtClean="0"/>
              <a:t>We </a:t>
            </a:r>
            <a:r>
              <a:rPr lang="en-US" sz="1400" b="1" dirty="0"/>
              <a:t>Niloufer team </a:t>
            </a:r>
            <a:r>
              <a:rPr lang="en-US" sz="1400" dirty="0"/>
              <a:t>has </a:t>
            </a:r>
            <a:r>
              <a:rPr lang="en-US" sz="1400" dirty="0" smtClean="0"/>
              <a:t> been </a:t>
            </a:r>
            <a:r>
              <a:rPr lang="en-US" sz="1400" dirty="0"/>
              <a:t>working for the </a:t>
            </a:r>
            <a:r>
              <a:rPr lang="en-US" sz="1400" dirty="0" smtClean="0"/>
              <a:t>poor </a:t>
            </a:r>
            <a:r>
              <a:rPr lang="en-US" sz="1400" dirty="0"/>
              <a:t>people, providing services of Obstetric, paediatric and neonatal anaesthesia. </a:t>
            </a:r>
            <a:r>
              <a:rPr lang="en-US" sz="1400" b="1" dirty="0"/>
              <a:t>We are training residents not only</a:t>
            </a:r>
            <a:r>
              <a:rPr lang="en-US" sz="1400" dirty="0"/>
              <a:t> </a:t>
            </a:r>
            <a:r>
              <a:rPr lang="en-US" sz="1400" dirty="0" smtClean="0"/>
              <a:t> from our </a:t>
            </a:r>
            <a:r>
              <a:rPr lang="en-US" sz="1400" dirty="0"/>
              <a:t>OSMANIA MEDICAL COLLEGE, residents </a:t>
            </a:r>
            <a:r>
              <a:rPr lang="en-US" sz="1400" dirty="0" smtClean="0"/>
              <a:t> come  from  all </a:t>
            </a:r>
            <a:r>
              <a:rPr lang="en-US" sz="1400" dirty="0"/>
              <a:t>corporate hospital of </a:t>
            </a:r>
            <a:r>
              <a:rPr lang="en-US" sz="1400" dirty="0" smtClean="0"/>
              <a:t>Hyderabad &amp; all </a:t>
            </a:r>
            <a:r>
              <a:rPr lang="en-US" sz="1400" dirty="0"/>
              <a:t>private medical colleges of Telangana, Andhra Pradesh and Karnataka also</a:t>
            </a:r>
            <a:r>
              <a:rPr lang="en-US" sz="1400" dirty="0" smtClean="0"/>
              <a:t>.</a:t>
            </a:r>
          </a:p>
          <a:p>
            <a:endParaRPr lang="en-US" sz="1400" dirty="0"/>
          </a:p>
          <a:p>
            <a:r>
              <a:rPr lang="en-US" sz="1400" dirty="0"/>
              <a:t> </a:t>
            </a:r>
            <a:r>
              <a:rPr lang="en-US" sz="1400" b="1" dirty="0"/>
              <a:t>A Brief introduction of our niloufer hospital</a:t>
            </a:r>
            <a:r>
              <a:rPr lang="en-US" sz="1400" dirty="0" smtClean="0"/>
              <a:t>.</a:t>
            </a:r>
          </a:p>
          <a:p>
            <a:endParaRPr lang="en-US" sz="1400" dirty="0"/>
          </a:p>
          <a:p>
            <a:r>
              <a:rPr lang="en-US" sz="1400" dirty="0" smtClean="0"/>
              <a:t>                  Established </a:t>
            </a:r>
            <a:r>
              <a:rPr lang="en-US" sz="1400" dirty="0"/>
              <a:t>in 1953 as a 100 bedded hospital with a vision to meet the health needs of mother and child had marched forward with no looking back. The unnerving and unstinted efforts of its </a:t>
            </a:r>
            <a:r>
              <a:rPr lang="en-US" sz="1400" dirty="0" smtClean="0"/>
              <a:t> fleet </a:t>
            </a:r>
            <a:r>
              <a:rPr lang="en-US" sz="1400" dirty="0"/>
              <a:t>enhanced its occupancy that had always resulted in 200 percent occupancy. Gradually bed strength increased to 500 with advanced facilities. Presently hospital have separate OP building, ICU building and general block with 1000 bedded capacity, with more than 200 percent occupancy. </a:t>
            </a:r>
          </a:p>
          <a:p>
            <a:r>
              <a:rPr lang="en-US" sz="1400" dirty="0"/>
              <a:t>                  </a:t>
            </a:r>
            <a:r>
              <a:rPr lang="en-US" sz="1400" dirty="0" smtClean="0"/>
              <a:t>Hospital </a:t>
            </a:r>
            <a:r>
              <a:rPr lang="en-US" sz="1400" dirty="0"/>
              <a:t>is supported by excellent diagnostic facilities, separate Lab wing, radiology dept with CT scan facility and high end blood bank . Neonatology department with 3 units, pediatrics with 12 units, pediatric surgery with 4 units, Pediatric and Obstetric anaesthesia </a:t>
            </a:r>
            <a:r>
              <a:rPr lang="en-US" sz="1400" dirty="0" smtClean="0"/>
              <a:t> 4 </a:t>
            </a:r>
            <a:r>
              <a:rPr lang="en-US" sz="1400" dirty="0"/>
              <a:t>units and all other  </a:t>
            </a:r>
            <a:r>
              <a:rPr lang="en-US" sz="1400" dirty="0" smtClean="0"/>
              <a:t>specialities </a:t>
            </a:r>
            <a:r>
              <a:rPr lang="en-US" sz="1400" dirty="0"/>
              <a:t>and paraclinical specialities have one unit each.</a:t>
            </a:r>
          </a:p>
          <a:p>
            <a:r>
              <a:rPr lang="en-US" sz="1400" dirty="0"/>
              <a:t>                   As an institute it was the arena for the medical </a:t>
            </a:r>
            <a:r>
              <a:rPr lang="en-US" sz="1400" dirty="0" smtClean="0"/>
              <a:t> graduates  and </a:t>
            </a:r>
            <a:r>
              <a:rPr lang="en-US" sz="1400" dirty="0"/>
              <a:t>post graduates who had learning with agility. Students of this institute have proved their mettle at national and international levels the hospital had </a:t>
            </a:r>
            <a:r>
              <a:rPr lang="en-US" sz="1400" dirty="0" smtClean="0"/>
              <a:t> the </a:t>
            </a:r>
            <a:r>
              <a:rPr lang="en-US" sz="1400" dirty="0"/>
              <a:t>honor of managing significant number of critical cases, performing rare surgeries.</a:t>
            </a:r>
          </a:p>
          <a:p>
            <a:endParaRPr lang="en-US" sz="1400" b="1" dirty="0" smtClean="0"/>
          </a:p>
          <a:p>
            <a:endParaRPr lang="en-US" sz="1400" b="1" dirty="0"/>
          </a:p>
          <a:p>
            <a:r>
              <a:rPr lang="en-US" sz="1400" b="1" dirty="0" smtClean="0"/>
              <a:t>Dr </a:t>
            </a:r>
            <a:r>
              <a:rPr lang="en-US" sz="1400" b="1" dirty="0"/>
              <a:t>Aavula </a:t>
            </a:r>
            <a:r>
              <a:rPr lang="en-US" sz="1400" b="1" dirty="0" smtClean="0"/>
              <a:t>Muralidhar, </a:t>
            </a:r>
            <a:endParaRPr lang="en-US" sz="1400" dirty="0"/>
          </a:p>
          <a:p>
            <a:r>
              <a:rPr lang="en-US" sz="1400" b="1" dirty="0"/>
              <a:t>Organizing </a:t>
            </a:r>
            <a:r>
              <a:rPr lang="en-US" sz="1400" b="1" dirty="0" smtClean="0"/>
              <a:t>Secretary,</a:t>
            </a:r>
            <a:endParaRPr lang="en-US" sz="1400" dirty="0"/>
          </a:p>
          <a:p>
            <a:r>
              <a:rPr lang="en-US" sz="1400" b="1" dirty="0"/>
              <a:t>CRISIS MANAGEMENT IN NEONATE WORKSHOP </a:t>
            </a:r>
            <a:r>
              <a:rPr lang="en-US" sz="1400" b="1" dirty="0" smtClean="0"/>
              <a:t>– 2019.</a:t>
            </a:r>
            <a:endParaRPr lang="en-US" sz="1400" dirty="0"/>
          </a:p>
        </p:txBody>
      </p:sp>
    </p:spTree>
    <p:extLst>
      <p:ext uri="{BB962C8B-B14F-4D97-AF65-F5344CB8AC3E}">
        <p14:creationId xmlns:p14="http://schemas.microsoft.com/office/powerpoint/2010/main" val="146961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572643"/>
            <a:ext cx="8763000" cy="9233297"/>
          </a:xfrm>
          <a:prstGeom prst="rect">
            <a:avLst/>
          </a:prstGeom>
        </p:spPr>
        <p:txBody>
          <a:bodyPr wrap="square">
            <a:spAutoFit/>
          </a:bodyPr>
          <a:lstStyle/>
          <a:p>
            <a:r>
              <a:rPr lang="en-US" b="1" dirty="0"/>
              <a:t> </a:t>
            </a:r>
            <a:endParaRPr lang="en-US" b="1" dirty="0" smtClean="0"/>
          </a:p>
          <a:p>
            <a:endParaRPr lang="en-US" b="1" dirty="0"/>
          </a:p>
          <a:p>
            <a:endParaRPr lang="en-US" b="1" dirty="0" smtClean="0"/>
          </a:p>
          <a:p>
            <a:endParaRPr lang="en-US" b="1" dirty="0"/>
          </a:p>
          <a:p>
            <a:endParaRPr lang="en-US" b="1" dirty="0" smtClean="0"/>
          </a:p>
          <a:p>
            <a:endParaRPr lang="en-US" b="1" dirty="0"/>
          </a:p>
          <a:p>
            <a:endParaRPr lang="en-US" sz="1400" b="1" dirty="0" smtClean="0"/>
          </a:p>
          <a:p>
            <a:endParaRPr lang="en-US" sz="1400" b="1" dirty="0"/>
          </a:p>
          <a:p>
            <a:endParaRPr lang="en-US" sz="1400" b="1" dirty="0" smtClean="0"/>
          </a:p>
          <a:p>
            <a:endParaRPr lang="en-US" sz="1400" b="1" dirty="0"/>
          </a:p>
          <a:p>
            <a:endParaRPr lang="en-US" sz="1400" b="1" dirty="0" smtClean="0"/>
          </a:p>
          <a:p>
            <a:r>
              <a:rPr lang="en-US" sz="1400" b="1" dirty="0" smtClean="0"/>
              <a:t>                                                      </a:t>
            </a:r>
            <a:r>
              <a:rPr lang="en-US" b="1" dirty="0" smtClean="0"/>
              <a:t>                      </a:t>
            </a:r>
          </a:p>
          <a:p>
            <a:r>
              <a:rPr lang="en-US" sz="1600" b="1" dirty="0" smtClean="0"/>
              <a:t>                                                           REGISTRATION </a:t>
            </a:r>
            <a:r>
              <a:rPr lang="en-US" sz="1600" b="1" dirty="0"/>
              <a:t>FORM</a:t>
            </a:r>
            <a:endParaRPr lang="en-US" sz="1600" dirty="0"/>
          </a:p>
          <a:p>
            <a:r>
              <a:rPr lang="en-US" sz="1600" b="1" dirty="0"/>
              <a:t>                                 </a:t>
            </a:r>
            <a:r>
              <a:rPr lang="en-US" sz="1600" b="1" dirty="0" smtClean="0"/>
              <a:t> </a:t>
            </a:r>
            <a:r>
              <a:rPr lang="en-US" sz="1600" b="1" dirty="0"/>
              <a:t>CRISIS MANAGEMENT IN NEONATE WORKSHOP – 2019</a:t>
            </a:r>
            <a:endParaRPr lang="en-US" sz="1600" dirty="0"/>
          </a:p>
          <a:p>
            <a:r>
              <a:rPr lang="en-US" sz="1600" b="1" dirty="0"/>
              <a:t> </a:t>
            </a:r>
            <a:endParaRPr lang="en-US" sz="1600" dirty="0"/>
          </a:p>
          <a:p>
            <a:r>
              <a:rPr lang="en-US" sz="1600" b="1" dirty="0"/>
              <a:t>Name: </a:t>
            </a:r>
            <a:r>
              <a:rPr lang="en-US" sz="1600" b="1" dirty="0" smtClean="0"/>
              <a:t>--------------------------------------------------------------------------------------Age </a:t>
            </a:r>
            <a:r>
              <a:rPr lang="en-US" sz="1600" b="1" dirty="0"/>
              <a:t>: -------------------</a:t>
            </a:r>
            <a:endParaRPr lang="en-US" sz="1600" dirty="0"/>
          </a:p>
          <a:p>
            <a:r>
              <a:rPr lang="en-US" sz="1600" b="1" dirty="0"/>
              <a:t>Qualification : </a:t>
            </a:r>
            <a:r>
              <a:rPr lang="en-US" sz="1600" b="1" dirty="0" smtClean="0"/>
              <a:t>---------------------------------------- </a:t>
            </a:r>
            <a:r>
              <a:rPr lang="en-US" sz="1600" b="1" dirty="0"/>
              <a:t>Institute : </a:t>
            </a:r>
            <a:r>
              <a:rPr lang="en-US" sz="1600" b="1" dirty="0" smtClean="0"/>
              <a:t>-----------------------------------------------</a:t>
            </a:r>
          </a:p>
          <a:p>
            <a:r>
              <a:rPr lang="en-US" sz="1600" b="1" dirty="0" smtClean="0"/>
              <a:t>If Post Graduate , mention College </a:t>
            </a:r>
            <a:r>
              <a:rPr lang="en-US" sz="1600" b="1" dirty="0" smtClean="0"/>
              <a:t> : --------------------------------------------------------------------------</a:t>
            </a:r>
          </a:p>
          <a:p>
            <a:r>
              <a:rPr lang="en-US" sz="1600" b="1" dirty="0"/>
              <a:t>Medical Council name &amp; Number </a:t>
            </a:r>
            <a:r>
              <a:rPr lang="en-US" sz="1600" b="1" dirty="0" smtClean="0"/>
              <a:t> : ---------------------------------------------------------------------------</a:t>
            </a:r>
            <a:endParaRPr lang="en-US" sz="1600" dirty="0"/>
          </a:p>
          <a:p>
            <a:r>
              <a:rPr lang="en-US" sz="1600" b="1" dirty="0"/>
              <a:t>City : </a:t>
            </a:r>
            <a:r>
              <a:rPr lang="en-US" sz="1600" b="1" dirty="0" smtClean="0"/>
              <a:t>-----------------------------------------------------------State </a:t>
            </a:r>
            <a:r>
              <a:rPr lang="en-US" sz="1600" b="1" dirty="0"/>
              <a:t>: </a:t>
            </a:r>
            <a:r>
              <a:rPr lang="en-US" sz="1600" b="1" dirty="0" smtClean="0"/>
              <a:t>---------------------------------------------</a:t>
            </a:r>
            <a:endParaRPr lang="en-US" sz="1600" dirty="0"/>
          </a:p>
          <a:p>
            <a:r>
              <a:rPr lang="en-US" sz="1600" b="1" dirty="0"/>
              <a:t>Phone : </a:t>
            </a:r>
            <a:r>
              <a:rPr lang="en-US" sz="1600" b="1" dirty="0" smtClean="0"/>
              <a:t>------------------------------------------------- </a:t>
            </a:r>
            <a:r>
              <a:rPr lang="en-US" sz="1600" b="1" dirty="0"/>
              <a:t>E mail : --------------------------------------------------</a:t>
            </a:r>
            <a:endParaRPr lang="en-US" sz="1600" dirty="0"/>
          </a:p>
          <a:p>
            <a:r>
              <a:rPr lang="en-US" sz="1600" b="1" dirty="0"/>
              <a:t>Address for Correspondence : </a:t>
            </a:r>
            <a:r>
              <a:rPr lang="en-US" sz="1600" b="1" dirty="0" smtClean="0"/>
              <a:t>--------------</a:t>
            </a:r>
            <a:r>
              <a:rPr lang="en-US" dirty="0" smtClean="0"/>
              <a:t>---------------------------------------------------------</a:t>
            </a:r>
          </a:p>
          <a:p>
            <a:r>
              <a:rPr lang="en-US" b="1" dirty="0" smtClean="0"/>
              <a:t>Payment details </a:t>
            </a:r>
            <a:r>
              <a:rPr lang="en-US" dirty="0" smtClean="0"/>
              <a:t>: ----------------------------------------------------------------------------------</a:t>
            </a:r>
            <a:endParaRPr lang="en-US" dirty="0"/>
          </a:p>
          <a:p>
            <a:r>
              <a:rPr lang="en-US" b="1" dirty="0"/>
              <a:t> </a:t>
            </a:r>
            <a:endParaRPr lang="en-US" b="1" dirty="0" smtClean="0"/>
          </a:p>
          <a:p>
            <a:r>
              <a:rPr lang="en-US" sz="2800" b="1" dirty="0" smtClean="0">
                <a:solidFill>
                  <a:srgbClr val="00B0F0"/>
                </a:solidFill>
              </a:rPr>
              <a:t>                                </a:t>
            </a:r>
            <a:r>
              <a:rPr lang="en-US" sz="2800" b="1" dirty="0" smtClean="0">
                <a:solidFill>
                  <a:srgbClr val="00B0F0"/>
                </a:solidFill>
              </a:rPr>
              <a:t> </a:t>
            </a:r>
            <a:r>
              <a:rPr lang="en-US" sz="2800" b="1" dirty="0" smtClean="0">
                <a:solidFill>
                  <a:srgbClr val="00B0F0"/>
                </a:solidFill>
              </a:rPr>
              <a:t>LIMITED </a:t>
            </a:r>
            <a:r>
              <a:rPr lang="en-US" sz="2800" b="1" dirty="0">
                <a:solidFill>
                  <a:srgbClr val="00B0F0"/>
                </a:solidFill>
              </a:rPr>
              <a:t>SEATS  ONLY</a:t>
            </a:r>
            <a:endParaRPr lang="en-US" sz="2800" dirty="0">
              <a:solidFill>
                <a:srgbClr val="00B0F0"/>
              </a:solidFill>
            </a:endParaRPr>
          </a:p>
          <a:p>
            <a:r>
              <a:rPr lang="en-US" b="1" dirty="0"/>
              <a:t> </a:t>
            </a:r>
            <a:r>
              <a:rPr lang="en-US" sz="1400" b="1" dirty="0">
                <a:solidFill>
                  <a:srgbClr val="FF0000"/>
                </a:solidFill>
              </a:rPr>
              <a:t>Registration Amount </a:t>
            </a:r>
            <a:r>
              <a:rPr lang="en-US" sz="1400" b="1" dirty="0"/>
              <a:t>:-</a:t>
            </a:r>
          </a:p>
          <a:p>
            <a:r>
              <a:rPr lang="en-US" sz="1400" b="1" u="sng" dirty="0"/>
              <a:t> </a:t>
            </a:r>
            <a:r>
              <a:rPr lang="en-US" sz="1400" b="1" dirty="0"/>
              <a:t>For IAPA members  – </a:t>
            </a:r>
            <a:r>
              <a:rPr lang="en-US" sz="1400" b="1" dirty="0">
                <a:solidFill>
                  <a:srgbClr val="FF0000"/>
                </a:solidFill>
              </a:rPr>
              <a:t>Rs. 1000</a:t>
            </a:r>
            <a:r>
              <a:rPr lang="en-US" sz="1400" b="1" dirty="0"/>
              <a:t>, Post graduates – </a:t>
            </a:r>
            <a:r>
              <a:rPr lang="en-US" sz="1400" b="1" dirty="0">
                <a:solidFill>
                  <a:srgbClr val="FF0000"/>
                </a:solidFill>
              </a:rPr>
              <a:t>Rs. 1000 </a:t>
            </a:r>
            <a:r>
              <a:rPr lang="en-US" sz="1400" b="1" dirty="0"/>
              <a:t>and others </a:t>
            </a:r>
            <a:r>
              <a:rPr lang="en-US" sz="1400" b="1" dirty="0">
                <a:solidFill>
                  <a:srgbClr val="FF0000"/>
                </a:solidFill>
              </a:rPr>
              <a:t>Rs.1500</a:t>
            </a:r>
            <a:r>
              <a:rPr lang="en-US" sz="1400" b="1" dirty="0"/>
              <a:t> only. </a:t>
            </a:r>
          </a:p>
          <a:p>
            <a:r>
              <a:rPr lang="en-US" sz="1400" b="1" dirty="0"/>
              <a:t>                                        (NEFT/ Online / Cheque / D </a:t>
            </a:r>
            <a:r>
              <a:rPr lang="en-US" sz="1400" b="1" dirty="0"/>
              <a:t>D</a:t>
            </a:r>
            <a:r>
              <a:rPr lang="en-US" sz="1400" b="1" dirty="0"/>
              <a:t> / Cash).</a:t>
            </a:r>
          </a:p>
          <a:p>
            <a:endParaRPr lang="en-US" sz="1400" dirty="0"/>
          </a:p>
          <a:p>
            <a:r>
              <a:rPr lang="en-US" sz="1400" b="1" dirty="0">
                <a:solidFill>
                  <a:srgbClr val="FF0000"/>
                </a:solidFill>
              </a:rPr>
              <a:t>In </a:t>
            </a:r>
            <a:r>
              <a:rPr lang="en-US" sz="1400" b="1" dirty="0">
                <a:solidFill>
                  <a:srgbClr val="FF0000"/>
                </a:solidFill>
              </a:rPr>
              <a:t>favour</a:t>
            </a:r>
            <a:r>
              <a:rPr lang="en-US" sz="1400" b="1" dirty="0">
                <a:solidFill>
                  <a:srgbClr val="FF0000"/>
                </a:solidFill>
              </a:rPr>
              <a:t> of </a:t>
            </a:r>
            <a:r>
              <a:rPr lang="en-US" sz="1400" dirty="0">
                <a:solidFill>
                  <a:srgbClr val="FF0000"/>
                </a:solidFill>
              </a:rPr>
              <a:t> (</a:t>
            </a:r>
            <a:r>
              <a:rPr lang="en-US" sz="1400" b="1" dirty="0">
                <a:solidFill>
                  <a:srgbClr val="FF0000"/>
                </a:solidFill>
              </a:rPr>
              <a:t>Bank account Details) </a:t>
            </a:r>
            <a:r>
              <a:rPr lang="en-US" sz="1400" b="1" dirty="0" smtClean="0"/>
              <a:t>:                                                             Contact </a:t>
            </a:r>
            <a:r>
              <a:rPr lang="en-US" sz="1400" b="1" dirty="0"/>
              <a:t>us</a:t>
            </a:r>
          </a:p>
          <a:p>
            <a:r>
              <a:rPr lang="en-US" sz="1400" b="1" dirty="0"/>
              <a:t> Department of  Anaesthesiology</a:t>
            </a:r>
            <a:r>
              <a:rPr lang="en-US" sz="1400" b="1" dirty="0" smtClean="0"/>
              <a:t>,                                                  </a:t>
            </a:r>
            <a:r>
              <a:rPr lang="en-US" sz="1400" b="1" dirty="0"/>
              <a:t>Department of Anaesthesiology </a:t>
            </a:r>
            <a:r>
              <a:rPr lang="en-US" sz="1400" b="1" dirty="0" smtClean="0"/>
              <a:t>Niloufer </a:t>
            </a:r>
            <a:r>
              <a:rPr lang="en-US" sz="1400" b="1" dirty="0"/>
              <a:t>Hospital</a:t>
            </a:r>
            <a:endParaRPr lang="en-US" sz="1400" b="1" dirty="0" smtClean="0"/>
          </a:p>
          <a:p>
            <a:r>
              <a:rPr lang="en-US" sz="1400" b="1" dirty="0" smtClean="0"/>
              <a:t>Niloufer </a:t>
            </a:r>
            <a:r>
              <a:rPr lang="en-US" sz="1400" b="1" dirty="0"/>
              <a:t>Hospital.   </a:t>
            </a:r>
            <a:r>
              <a:rPr lang="en-US" sz="1400" b="1" dirty="0" smtClean="0"/>
              <a:t>A/C </a:t>
            </a:r>
            <a:r>
              <a:rPr lang="en-US" sz="1400" b="1" dirty="0"/>
              <a:t>No. 37298217680</a:t>
            </a:r>
            <a:r>
              <a:rPr lang="en-US" sz="1400" b="1" dirty="0" smtClean="0"/>
              <a:t>.                                  </a:t>
            </a:r>
            <a:r>
              <a:rPr lang="en-US" sz="1400" b="1" dirty="0"/>
              <a:t>Osmania Medical College, Hyderabad</a:t>
            </a:r>
            <a:endParaRPr lang="en-US" sz="1400" b="1" dirty="0" smtClean="0"/>
          </a:p>
          <a:p>
            <a:r>
              <a:rPr lang="en-US" sz="1400" b="1" dirty="0" smtClean="0"/>
              <a:t>IFSC </a:t>
            </a:r>
            <a:r>
              <a:rPr lang="en-US" sz="1400" b="1" dirty="0"/>
              <a:t>Code. SBIN0005893</a:t>
            </a:r>
            <a:r>
              <a:rPr lang="en-US" sz="1400" b="1" dirty="0" smtClean="0"/>
              <a:t>,                                                                  </a:t>
            </a:r>
            <a:r>
              <a:rPr lang="en-US" sz="1400" b="1" dirty="0"/>
              <a:t>Telangana State, INDIA.</a:t>
            </a:r>
          </a:p>
          <a:p>
            <a:r>
              <a:rPr lang="en-US" sz="1400" b="1" dirty="0"/>
              <a:t>State Bank of India, </a:t>
            </a:r>
            <a:r>
              <a:rPr lang="en-US" sz="1400" b="1" dirty="0"/>
              <a:t>Bazarghat</a:t>
            </a:r>
            <a:r>
              <a:rPr lang="en-US" sz="1400" b="1" dirty="0" smtClean="0"/>
              <a:t>,                                                        Phone </a:t>
            </a:r>
            <a:r>
              <a:rPr lang="en-US" sz="1400" b="1" dirty="0"/>
              <a:t>: </a:t>
            </a:r>
            <a:r>
              <a:rPr lang="en-US" sz="1400" b="1" dirty="0" smtClean="0"/>
              <a:t>9246201971, 9948373675, 9849803828</a:t>
            </a:r>
            <a:endParaRPr lang="en-US" sz="1400" dirty="0"/>
          </a:p>
          <a:p>
            <a:r>
              <a:rPr lang="en-US" sz="1400" b="1" dirty="0" smtClean="0"/>
              <a:t>Hyderabad </a:t>
            </a:r>
            <a:r>
              <a:rPr lang="en-US" sz="1400" b="1" dirty="0"/>
              <a:t>– 500004</a:t>
            </a:r>
            <a:r>
              <a:rPr lang="en-US" sz="1400" b="1" dirty="0" smtClean="0"/>
              <a:t>.</a:t>
            </a:r>
            <a:r>
              <a:rPr lang="en-US" sz="1400" b="1" dirty="0"/>
              <a:t> </a:t>
            </a:r>
            <a:r>
              <a:rPr lang="en-US" sz="1400" b="1" dirty="0" smtClean="0"/>
              <a:t>                                                                        E </a:t>
            </a:r>
            <a:r>
              <a:rPr lang="en-US" sz="1400" b="1" dirty="0"/>
              <a:t>mail : </a:t>
            </a:r>
            <a:r>
              <a:rPr lang="en-US" sz="1400" b="1" u="sng" dirty="0">
                <a:hlinkClick r:id="rId2"/>
              </a:rPr>
              <a:t>nhanaesthesia@gmail.com</a:t>
            </a:r>
            <a:r>
              <a:rPr lang="en-US" sz="1400" dirty="0"/>
              <a:t>.</a:t>
            </a:r>
          </a:p>
          <a:p>
            <a:endParaRPr lang="en-US" sz="1400" b="1" dirty="0"/>
          </a:p>
          <a:p>
            <a:r>
              <a:rPr lang="en-US" sz="1400" b="1" dirty="0" smtClean="0"/>
              <a:t>                                                                                                                                                                                       </a:t>
            </a:r>
          </a:p>
        </p:txBody>
      </p:sp>
    </p:spTree>
    <p:extLst>
      <p:ext uri="{BB962C8B-B14F-4D97-AF65-F5344CB8AC3E}">
        <p14:creationId xmlns:p14="http://schemas.microsoft.com/office/powerpoint/2010/main" val="956870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Thermal</Template>
  <TotalTime>99</TotalTime>
  <Words>219</Words>
  <Application>Microsoft Office PowerPoint</Application>
  <PresentationFormat>On-screen Show (4:3)</PresentationFormat>
  <Paragraphs>126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Thermal</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aavula</dc:creator>
  <cp:lastModifiedBy>aavula</cp:lastModifiedBy>
  <cp:revision>18</cp:revision>
  <dcterms:created xsi:type="dcterms:W3CDTF">2019-10-06T15:16:46Z</dcterms:created>
  <dcterms:modified xsi:type="dcterms:W3CDTF">2019-10-08T07:53:02Z</dcterms:modified>
</cp:coreProperties>
</file>