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0" r:id="rId2"/>
    <p:sldId id="271" r:id="rId3"/>
    <p:sldId id="276" r:id="rId4"/>
    <p:sldId id="275" r:id="rId5"/>
  </p:sldIdLst>
  <p:sldSz cx="6858000" cy="9906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F7FB"/>
    <a:srgbClr val="D9D9FF"/>
    <a:srgbClr val="B9B9FF"/>
    <a:srgbClr val="9999FF"/>
    <a:srgbClr val="FFFFCC"/>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5" autoAdjust="0"/>
    <p:restoredTop sz="94660"/>
  </p:normalViewPr>
  <p:slideViewPr>
    <p:cSldViewPr snapToGrid="0">
      <p:cViewPr>
        <p:scale>
          <a:sx n="118" d="100"/>
          <a:sy n="118" d="100"/>
        </p:scale>
        <p:origin x="-864" y="1998"/>
      </p:cViewPr>
      <p:guideLst>
        <p:guide orient="horz" pos="3120"/>
        <p:guide pos="2160"/>
      </p:guideLst>
    </p:cSldViewPr>
  </p:slideViewPr>
  <p:notesTextViewPr>
    <p:cViewPr>
      <p:scale>
        <a:sx n="1" d="1"/>
        <a:sy n="1" d="1"/>
      </p:scale>
      <p:origin x="0" y="0"/>
    </p:cViewPr>
  </p:notesTextViewPr>
  <p:sorterViewPr>
    <p:cViewPr varScale="1">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0A69A3D-7FD3-4142-A3EB-09A0FB22D654}" type="datetimeFigureOut">
              <a:rPr lang="en-IN" smtClean="0"/>
              <a:pPr/>
              <a:t>08-08-2019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310A44B-87AB-45D8-87C0-B138CA4F2E1E}" type="slidenum">
              <a:rPr lang="en-IN" smtClean="0"/>
              <a:pPr/>
              <a:t>‹#›</a:t>
            </a:fld>
            <a:endParaRPr lang="en-IN"/>
          </a:p>
        </p:txBody>
      </p:sp>
    </p:spTree>
    <p:extLst>
      <p:ext uri="{BB962C8B-B14F-4D97-AF65-F5344CB8AC3E}">
        <p14:creationId xmlns:p14="http://schemas.microsoft.com/office/powerpoint/2010/main" xmlns="" val="2837546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A69A3D-7FD3-4142-A3EB-09A0FB22D654}" type="datetimeFigureOut">
              <a:rPr lang="en-IN" smtClean="0"/>
              <a:pPr/>
              <a:t>08-08-2019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310A44B-87AB-45D8-87C0-B138CA4F2E1E}" type="slidenum">
              <a:rPr lang="en-IN" smtClean="0"/>
              <a:pPr/>
              <a:t>‹#›</a:t>
            </a:fld>
            <a:endParaRPr lang="en-IN"/>
          </a:p>
        </p:txBody>
      </p:sp>
    </p:spTree>
    <p:extLst>
      <p:ext uri="{BB962C8B-B14F-4D97-AF65-F5344CB8AC3E}">
        <p14:creationId xmlns:p14="http://schemas.microsoft.com/office/powerpoint/2010/main" xmlns="" val="1026105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A69A3D-7FD3-4142-A3EB-09A0FB22D654}" type="datetimeFigureOut">
              <a:rPr lang="en-IN" smtClean="0"/>
              <a:pPr/>
              <a:t>08-08-2019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310A44B-87AB-45D8-87C0-B138CA4F2E1E}" type="slidenum">
              <a:rPr lang="en-IN" smtClean="0"/>
              <a:pPr/>
              <a:t>‹#›</a:t>
            </a:fld>
            <a:endParaRPr lang="en-IN"/>
          </a:p>
        </p:txBody>
      </p:sp>
    </p:spTree>
    <p:extLst>
      <p:ext uri="{BB962C8B-B14F-4D97-AF65-F5344CB8AC3E}">
        <p14:creationId xmlns:p14="http://schemas.microsoft.com/office/powerpoint/2010/main" xmlns="" val="1020012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A69A3D-7FD3-4142-A3EB-09A0FB22D654}" type="datetimeFigureOut">
              <a:rPr lang="en-IN" smtClean="0"/>
              <a:pPr/>
              <a:t>08-08-2019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310A44B-87AB-45D8-87C0-B138CA4F2E1E}" type="slidenum">
              <a:rPr lang="en-IN" smtClean="0"/>
              <a:pPr/>
              <a:t>‹#›</a:t>
            </a:fld>
            <a:endParaRPr lang="en-IN"/>
          </a:p>
        </p:txBody>
      </p:sp>
    </p:spTree>
    <p:extLst>
      <p:ext uri="{BB962C8B-B14F-4D97-AF65-F5344CB8AC3E}">
        <p14:creationId xmlns:p14="http://schemas.microsoft.com/office/powerpoint/2010/main" xmlns="" val="2851746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A69A3D-7FD3-4142-A3EB-09A0FB22D654}" type="datetimeFigureOut">
              <a:rPr lang="en-IN" smtClean="0"/>
              <a:pPr/>
              <a:t>08-08-2019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310A44B-87AB-45D8-87C0-B138CA4F2E1E}" type="slidenum">
              <a:rPr lang="en-IN" smtClean="0"/>
              <a:pPr/>
              <a:t>‹#›</a:t>
            </a:fld>
            <a:endParaRPr lang="en-IN"/>
          </a:p>
        </p:txBody>
      </p:sp>
    </p:spTree>
    <p:extLst>
      <p:ext uri="{BB962C8B-B14F-4D97-AF65-F5344CB8AC3E}">
        <p14:creationId xmlns:p14="http://schemas.microsoft.com/office/powerpoint/2010/main" xmlns="" val="2775737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A69A3D-7FD3-4142-A3EB-09A0FB22D654}" type="datetimeFigureOut">
              <a:rPr lang="en-IN" smtClean="0"/>
              <a:pPr/>
              <a:t>08-08-2019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310A44B-87AB-45D8-87C0-B138CA4F2E1E}" type="slidenum">
              <a:rPr lang="en-IN" smtClean="0"/>
              <a:pPr/>
              <a:t>‹#›</a:t>
            </a:fld>
            <a:endParaRPr lang="en-IN"/>
          </a:p>
        </p:txBody>
      </p:sp>
    </p:spTree>
    <p:extLst>
      <p:ext uri="{BB962C8B-B14F-4D97-AF65-F5344CB8AC3E}">
        <p14:creationId xmlns:p14="http://schemas.microsoft.com/office/powerpoint/2010/main" xmlns="" val="180423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A69A3D-7FD3-4142-A3EB-09A0FB22D654}" type="datetimeFigureOut">
              <a:rPr lang="en-IN" smtClean="0"/>
              <a:pPr/>
              <a:t>08-08-2019</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1310A44B-87AB-45D8-87C0-B138CA4F2E1E}" type="slidenum">
              <a:rPr lang="en-IN" smtClean="0"/>
              <a:pPr/>
              <a:t>‹#›</a:t>
            </a:fld>
            <a:endParaRPr lang="en-IN"/>
          </a:p>
        </p:txBody>
      </p:sp>
    </p:spTree>
    <p:extLst>
      <p:ext uri="{BB962C8B-B14F-4D97-AF65-F5344CB8AC3E}">
        <p14:creationId xmlns:p14="http://schemas.microsoft.com/office/powerpoint/2010/main" xmlns="" val="4239927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0A69A3D-7FD3-4142-A3EB-09A0FB22D654}" type="datetimeFigureOut">
              <a:rPr lang="en-IN" smtClean="0"/>
              <a:pPr/>
              <a:t>08-08-2019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310A44B-87AB-45D8-87C0-B138CA4F2E1E}" type="slidenum">
              <a:rPr lang="en-IN" smtClean="0"/>
              <a:pPr/>
              <a:t>‹#›</a:t>
            </a:fld>
            <a:endParaRPr lang="en-IN"/>
          </a:p>
        </p:txBody>
      </p:sp>
    </p:spTree>
    <p:extLst>
      <p:ext uri="{BB962C8B-B14F-4D97-AF65-F5344CB8AC3E}">
        <p14:creationId xmlns:p14="http://schemas.microsoft.com/office/powerpoint/2010/main" xmlns="" val="2326315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A69A3D-7FD3-4142-A3EB-09A0FB22D654}" type="datetimeFigureOut">
              <a:rPr lang="en-IN" smtClean="0"/>
              <a:pPr/>
              <a:t>08-08-2019</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1310A44B-87AB-45D8-87C0-B138CA4F2E1E}" type="slidenum">
              <a:rPr lang="en-IN" smtClean="0"/>
              <a:pPr/>
              <a:t>‹#›</a:t>
            </a:fld>
            <a:endParaRPr lang="en-IN"/>
          </a:p>
        </p:txBody>
      </p:sp>
    </p:spTree>
    <p:extLst>
      <p:ext uri="{BB962C8B-B14F-4D97-AF65-F5344CB8AC3E}">
        <p14:creationId xmlns:p14="http://schemas.microsoft.com/office/powerpoint/2010/main" xmlns="" val="1822797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0A69A3D-7FD3-4142-A3EB-09A0FB22D654}" type="datetimeFigureOut">
              <a:rPr lang="en-IN" smtClean="0"/>
              <a:pPr/>
              <a:t>08-08-2019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310A44B-87AB-45D8-87C0-B138CA4F2E1E}" type="slidenum">
              <a:rPr lang="en-IN" smtClean="0"/>
              <a:pPr/>
              <a:t>‹#›</a:t>
            </a:fld>
            <a:endParaRPr lang="en-IN"/>
          </a:p>
        </p:txBody>
      </p:sp>
    </p:spTree>
    <p:extLst>
      <p:ext uri="{BB962C8B-B14F-4D97-AF65-F5344CB8AC3E}">
        <p14:creationId xmlns:p14="http://schemas.microsoft.com/office/powerpoint/2010/main" xmlns="" val="576862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0A69A3D-7FD3-4142-A3EB-09A0FB22D654}" type="datetimeFigureOut">
              <a:rPr lang="en-IN" smtClean="0"/>
              <a:pPr/>
              <a:t>08-08-2019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310A44B-87AB-45D8-87C0-B138CA4F2E1E}" type="slidenum">
              <a:rPr lang="en-IN" smtClean="0"/>
              <a:pPr/>
              <a:t>‹#›</a:t>
            </a:fld>
            <a:endParaRPr lang="en-IN"/>
          </a:p>
        </p:txBody>
      </p:sp>
    </p:spTree>
    <p:extLst>
      <p:ext uri="{BB962C8B-B14F-4D97-AF65-F5344CB8AC3E}">
        <p14:creationId xmlns:p14="http://schemas.microsoft.com/office/powerpoint/2010/main" xmlns="" val="2265702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9D9FF"/>
            </a:gs>
            <a:gs pos="74000">
              <a:srgbClr val="FAF7FB"/>
            </a:gs>
            <a:gs pos="100000">
              <a:srgbClr val="D9D9FF"/>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0A69A3D-7FD3-4142-A3EB-09A0FB22D654}" type="datetimeFigureOut">
              <a:rPr lang="en-IN" smtClean="0"/>
              <a:pPr/>
              <a:t>08-08-2019</a:t>
            </a:fld>
            <a:endParaRPr lang="en-IN"/>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310A44B-87AB-45D8-87C0-B138CA4F2E1E}" type="slidenum">
              <a:rPr lang="en-IN" smtClean="0"/>
              <a:pPr/>
              <a:t>‹#›</a:t>
            </a:fld>
            <a:endParaRPr lang="en-IN"/>
          </a:p>
        </p:txBody>
      </p:sp>
    </p:spTree>
    <p:extLst>
      <p:ext uri="{BB962C8B-B14F-4D97-AF65-F5344CB8AC3E}">
        <p14:creationId xmlns:p14="http://schemas.microsoft.com/office/powerpoint/2010/main" xmlns="" val="11313734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0164617-1FD8-4326-A675-BDD049E4806B}"/>
              </a:ext>
            </a:extLst>
          </p:cNvPr>
          <p:cNvPicPr>
            <a:picLocks noChangeAspect="1"/>
          </p:cNvPicPr>
          <p:nvPr/>
        </p:nvPicPr>
        <p:blipFill>
          <a:blip r:embed="rId2"/>
          <a:stretch>
            <a:fillRect/>
          </a:stretch>
        </p:blipFill>
        <p:spPr>
          <a:xfrm flipH="1">
            <a:off x="1032387" y="4947500"/>
            <a:ext cx="2391119" cy="2393730"/>
          </a:xfrm>
          <a:prstGeom prst="rect">
            <a:avLst/>
          </a:prstGeom>
        </p:spPr>
      </p:pic>
      <p:pic>
        <p:nvPicPr>
          <p:cNvPr id="3" name="Picture 2">
            <a:extLst>
              <a:ext uri="{FF2B5EF4-FFF2-40B4-BE49-F238E27FC236}">
                <a16:creationId xmlns:a16="http://schemas.microsoft.com/office/drawing/2014/main" xmlns="" id="{9B7568F8-63F2-4C3B-B1B9-39F9CFD6B252}"/>
              </a:ext>
            </a:extLst>
          </p:cNvPr>
          <p:cNvPicPr>
            <a:picLocks noChangeAspect="1"/>
          </p:cNvPicPr>
          <p:nvPr/>
        </p:nvPicPr>
        <p:blipFill>
          <a:blip r:embed="rId3" cstate="print"/>
          <a:stretch>
            <a:fillRect/>
          </a:stretch>
        </p:blipFill>
        <p:spPr>
          <a:xfrm>
            <a:off x="-5494" y="19819"/>
            <a:ext cx="6858000" cy="9855362"/>
          </a:xfrm>
          <a:prstGeom prst="rect">
            <a:avLst/>
          </a:prstGeom>
        </p:spPr>
      </p:pic>
    </p:spTree>
    <p:extLst>
      <p:ext uri="{BB962C8B-B14F-4D97-AF65-F5344CB8AC3E}">
        <p14:creationId xmlns:p14="http://schemas.microsoft.com/office/powerpoint/2010/main" xmlns="" val="2776033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FFF8B2-6B83-4205-9094-B3185B658322}"/>
              </a:ext>
            </a:extLst>
          </p:cNvPr>
          <p:cNvSpPr>
            <a:spLocks noGrp="1"/>
          </p:cNvSpPr>
          <p:nvPr>
            <p:ph type="title"/>
          </p:nvPr>
        </p:nvSpPr>
        <p:spPr>
          <a:xfrm>
            <a:off x="471487" y="250723"/>
            <a:ext cx="5915025" cy="3058534"/>
          </a:xfrm>
          <a:ln>
            <a:solidFill>
              <a:srgbClr val="7030A0"/>
            </a:solidFill>
          </a:ln>
        </p:spPr>
        <p:txBody>
          <a:bodyPr>
            <a:noAutofit/>
          </a:bodyPr>
          <a:lstStyle/>
          <a:p>
            <a:pPr>
              <a:lnSpc>
                <a:spcPct val="100000"/>
              </a:lnSpc>
              <a:spcAft>
                <a:spcPts val="600"/>
              </a:spcAft>
            </a:pPr>
            <a:r>
              <a:rPr lang="en-IN" sz="1400" dirty="0">
                <a:latin typeface="Comic Sans MS" panose="030F0702030302020204" pitchFamily="66" charset="0"/>
              </a:rPr>
              <a:t>It is almost a year since the Telangana branch of IAPA was formed, on the 26</a:t>
            </a:r>
            <a:r>
              <a:rPr lang="en-IN" sz="1400" baseline="30000" dirty="0">
                <a:latin typeface="Comic Sans MS" panose="030F0702030302020204" pitchFamily="66" charset="0"/>
              </a:rPr>
              <a:t>th</a:t>
            </a:r>
            <a:r>
              <a:rPr lang="en-IN" sz="1400" dirty="0">
                <a:latin typeface="Comic Sans MS" panose="030F0702030302020204" pitchFamily="66" charset="0"/>
              </a:rPr>
              <a:t> August 2018. During this time, the state body has been very active academically, with the SAFE Paediatric course in October 2018, the FAST program for postgraduates in November 2018, Neonatal resuscitation workshops for paramedical and nursing staff, and of course the regular clinical meets of the society!</a:t>
            </a:r>
            <a:br>
              <a:rPr lang="en-IN" sz="1400" dirty="0">
                <a:latin typeface="Comic Sans MS" panose="030F0702030302020204" pitchFamily="66" charset="0"/>
              </a:rPr>
            </a:br>
            <a:r>
              <a:rPr lang="en-IN" sz="1400" dirty="0">
                <a:latin typeface="Comic Sans MS" panose="030F0702030302020204" pitchFamily="66" charset="0"/>
              </a:rPr>
              <a:t/>
            </a:r>
            <a:br>
              <a:rPr lang="en-IN" sz="1400" dirty="0">
                <a:latin typeface="Comic Sans MS" panose="030F0702030302020204" pitchFamily="66" charset="0"/>
              </a:rPr>
            </a:br>
            <a:r>
              <a:rPr lang="en-IN" sz="1400" dirty="0">
                <a:latin typeface="Comic Sans MS" panose="030F0702030302020204" pitchFamily="66" charset="0"/>
              </a:rPr>
              <a:t>We invite you all to join us to mark this occasion by attending a 1-day CME focusing on different aspects of safe anaesthesia in paediatrics. We have the privilege of having as faculty, renowned experts in patient safety and quality improvement from abroad and reputed teachers in paediatric anaesthesia from Hyderabad as well as other parts of the country.</a:t>
            </a:r>
            <a:br>
              <a:rPr lang="en-IN" sz="1400" dirty="0">
                <a:latin typeface="Comic Sans MS" panose="030F0702030302020204" pitchFamily="66" charset="0"/>
              </a:rPr>
            </a:br>
            <a:endParaRPr lang="en-IN" sz="1400" dirty="0">
              <a:latin typeface="Comic Sans MS" panose="030F0702030302020204" pitchFamily="66" charset="0"/>
            </a:endParaRPr>
          </a:p>
        </p:txBody>
      </p:sp>
      <p:pic>
        <p:nvPicPr>
          <p:cNvPr id="7" name="Picture 6">
            <a:extLst>
              <a:ext uri="{FF2B5EF4-FFF2-40B4-BE49-F238E27FC236}">
                <a16:creationId xmlns:a16="http://schemas.microsoft.com/office/drawing/2014/main" xmlns="" id="{75FA5927-7398-42A8-B779-9F3A1043325E}"/>
              </a:ext>
            </a:extLst>
          </p:cNvPr>
          <p:cNvPicPr>
            <a:picLocks noChangeAspect="1"/>
          </p:cNvPicPr>
          <p:nvPr/>
        </p:nvPicPr>
        <p:blipFill>
          <a:blip r:embed="rId2"/>
          <a:stretch>
            <a:fillRect/>
          </a:stretch>
        </p:blipFill>
        <p:spPr>
          <a:xfrm>
            <a:off x="3994046" y="5799803"/>
            <a:ext cx="1127600" cy="1290024"/>
          </a:xfrm>
          <a:prstGeom prst="rect">
            <a:avLst/>
          </a:prstGeom>
        </p:spPr>
      </p:pic>
      <p:pic>
        <p:nvPicPr>
          <p:cNvPr id="8" name="Picture 7">
            <a:extLst>
              <a:ext uri="{FF2B5EF4-FFF2-40B4-BE49-F238E27FC236}">
                <a16:creationId xmlns:a16="http://schemas.microsoft.com/office/drawing/2014/main" xmlns="" id="{B136AB2E-E3B8-442B-B3F1-36D251027C49}"/>
              </a:ext>
            </a:extLst>
          </p:cNvPr>
          <p:cNvPicPr>
            <a:picLocks noChangeAspect="1"/>
          </p:cNvPicPr>
          <p:nvPr/>
        </p:nvPicPr>
        <p:blipFill>
          <a:blip r:embed="rId3" cstate="print"/>
          <a:stretch>
            <a:fillRect/>
          </a:stretch>
        </p:blipFill>
        <p:spPr>
          <a:xfrm>
            <a:off x="648443" y="3725712"/>
            <a:ext cx="1207680" cy="1385010"/>
          </a:xfrm>
          <a:prstGeom prst="rect">
            <a:avLst/>
          </a:prstGeom>
        </p:spPr>
      </p:pic>
      <p:pic>
        <p:nvPicPr>
          <p:cNvPr id="10" name="Picture 9">
            <a:extLst>
              <a:ext uri="{FF2B5EF4-FFF2-40B4-BE49-F238E27FC236}">
                <a16:creationId xmlns:a16="http://schemas.microsoft.com/office/drawing/2014/main" xmlns="" id="{8261430F-7BC8-48C0-953D-4C804C0BE69D}"/>
              </a:ext>
            </a:extLst>
          </p:cNvPr>
          <p:cNvPicPr>
            <a:picLocks noChangeAspect="1"/>
          </p:cNvPicPr>
          <p:nvPr/>
        </p:nvPicPr>
        <p:blipFill>
          <a:blip r:embed="rId4"/>
          <a:stretch>
            <a:fillRect/>
          </a:stretch>
        </p:blipFill>
        <p:spPr>
          <a:xfrm>
            <a:off x="5214031" y="3695952"/>
            <a:ext cx="1220722" cy="1475553"/>
          </a:xfrm>
          <a:prstGeom prst="rect">
            <a:avLst/>
          </a:prstGeom>
        </p:spPr>
      </p:pic>
      <p:pic>
        <p:nvPicPr>
          <p:cNvPr id="11" name="Picture 10">
            <a:extLst>
              <a:ext uri="{FF2B5EF4-FFF2-40B4-BE49-F238E27FC236}">
                <a16:creationId xmlns:a16="http://schemas.microsoft.com/office/drawing/2014/main" xmlns="" id="{90D9F377-0050-435B-9DF1-B090B67D36DA}"/>
              </a:ext>
            </a:extLst>
          </p:cNvPr>
          <p:cNvPicPr>
            <a:picLocks noChangeAspect="1"/>
          </p:cNvPicPr>
          <p:nvPr/>
        </p:nvPicPr>
        <p:blipFill>
          <a:blip r:embed="rId5"/>
          <a:stretch>
            <a:fillRect/>
          </a:stretch>
        </p:blipFill>
        <p:spPr>
          <a:xfrm>
            <a:off x="471488" y="5696191"/>
            <a:ext cx="1310236" cy="1501131"/>
          </a:xfrm>
          <a:prstGeom prst="rect">
            <a:avLst/>
          </a:prstGeom>
        </p:spPr>
      </p:pic>
      <p:pic>
        <p:nvPicPr>
          <p:cNvPr id="12" name="Picture 11">
            <a:extLst>
              <a:ext uri="{FF2B5EF4-FFF2-40B4-BE49-F238E27FC236}">
                <a16:creationId xmlns:a16="http://schemas.microsoft.com/office/drawing/2014/main" xmlns="" id="{774EFF80-CA0B-46D2-9AF6-D4824E1B86DA}"/>
              </a:ext>
            </a:extLst>
          </p:cNvPr>
          <p:cNvPicPr>
            <a:picLocks noChangeAspect="1"/>
          </p:cNvPicPr>
          <p:nvPr/>
        </p:nvPicPr>
        <p:blipFill>
          <a:blip r:embed="rId6"/>
          <a:stretch>
            <a:fillRect/>
          </a:stretch>
        </p:blipFill>
        <p:spPr>
          <a:xfrm>
            <a:off x="2277722" y="7625432"/>
            <a:ext cx="1145816" cy="1564717"/>
          </a:xfrm>
          <a:prstGeom prst="rect">
            <a:avLst/>
          </a:prstGeom>
        </p:spPr>
      </p:pic>
      <p:pic>
        <p:nvPicPr>
          <p:cNvPr id="13" name="Picture 12">
            <a:extLst>
              <a:ext uri="{FF2B5EF4-FFF2-40B4-BE49-F238E27FC236}">
                <a16:creationId xmlns:a16="http://schemas.microsoft.com/office/drawing/2014/main" xmlns="" id="{AD36CFFD-4CA9-4DBC-AACA-613BEC614F8A}"/>
              </a:ext>
            </a:extLst>
          </p:cNvPr>
          <p:cNvPicPr>
            <a:picLocks noChangeAspect="1"/>
          </p:cNvPicPr>
          <p:nvPr/>
        </p:nvPicPr>
        <p:blipFill>
          <a:blip r:embed="rId7" cstate="print"/>
          <a:stretch>
            <a:fillRect/>
          </a:stretch>
        </p:blipFill>
        <p:spPr>
          <a:xfrm>
            <a:off x="2236254" y="3725712"/>
            <a:ext cx="1192746" cy="1385010"/>
          </a:xfrm>
          <a:prstGeom prst="rect">
            <a:avLst/>
          </a:prstGeom>
        </p:spPr>
      </p:pic>
      <p:pic>
        <p:nvPicPr>
          <p:cNvPr id="15" name="Picture 14">
            <a:extLst>
              <a:ext uri="{FF2B5EF4-FFF2-40B4-BE49-F238E27FC236}">
                <a16:creationId xmlns:a16="http://schemas.microsoft.com/office/drawing/2014/main" xmlns="" id="{51DC5A78-B3F3-465B-A6C7-591AA3D9BA86}"/>
              </a:ext>
            </a:extLst>
          </p:cNvPr>
          <p:cNvPicPr>
            <a:picLocks noChangeAspect="1"/>
          </p:cNvPicPr>
          <p:nvPr/>
        </p:nvPicPr>
        <p:blipFill>
          <a:blip r:embed="rId8"/>
          <a:stretch>
            <a:fillRect/>
          </a:stretch>
        </p:blipFill>
        <p:spPr>
          <a:xfrm>
            <a:off x="3848252" y="7682418"/>
            <a:ext cx="1230400" cy="1469376"/>
          </a:xfrm>
          <a:prstGeom prst="rect">
            <a:avLst/>
          </a:prstGeom>
        </p:spPr>
      </p:pic>
      <p:pic>
        <p:nvPicPr>
          <p:cNvPr id="17" name="Picture 16">
            <a:extLst>
              <a:ext uri="{FF2B5EF4-FFF2-40B4-BE49-F238E27FC236}">
                <a16:creationId xmlns:a16="http://schemas.microsoft.com/office/drawing/2014/main" xmlns="" id="{E03BE5C2-81F1-4699-BC59-8B2461A00039}"/>
              </a:ext>
            </a:extLst>
          </p:cNvPr>
          <p:cNvPicPr>
            <a:picLocks noChangeAspect="1"/>
          </p:cNvPicPr>
          <p:nvPr/>
        </p:nvPicPr>
        <p:blipFill>
          <a:blip r:embed="rId9" cstate="print"/>
          <a:stretch>
            <a:fillRect/>
          </a:stretch>
        </p:blipFill>
        <p:spPr>
          <a:xfrm>
            <a:off x="3668726" y="3716319"/>
            <a:ext cx="1333153" cy="1475553"/>
          </a:xfrm>
          <a:prstGeom prst="rect">
            <a:avLst/>
          </a:prstGeom>
        </p:spPr>
      </p:pic>
      <p:pic>
        <p:nvPicPr>
          <p:cNvPr id="18" name="Picture 17">
            <a:extLst>
              <a:ext uri="{FF2B5EF4-FFF2-40B4-BE49-F238E27FC236}">
                <a16:creationId xmlns:a16="http://schemas.microsoft.com/office/drawing/2014/main" xmlns="" id="{D23B79D5-833D-47D1-A43B-F4B8D456073C}"/>
              </a:ext>
            </a:extLst>
          </p:cNvPr>
          <p:cNvPicPr>
            <a:picLocks noChangeAspect="1"/>
          </p:cNvPicPr>
          <p:nvPr/>
        </p:nvPicPr>
        <p:blipFill>
          <a:blip r:embed="rId10" cstate="print"/>
          <a:stretch>
            <a:fillRect/>
          </a:stretch>
        </p:blipFill>
        <p:spPr>
          <a:xfrm>
            <a:off x="2315695" y="5696310"/>
            <a:ext cx="1145816" cy="1328740"/>
          </a:xfrm>
          <a:prstGeom prst="rect">
            <a:avLst/>
          </a:prstGeom>
        </p:spPr>
      </p:pic>
      <p:sp>
        <p:nvSpPr>
          <p:cNvPr id="19" name="TextBox 18">
            <a:extLst>
              <a:ext uri="{FF2B5EF4-FFF2-40B4-BE49-F238E27FC236}">
                <a16:creationId xmlns:a16="http://schemas.microsoft.com/office/drawing/2014/main" xmlns="" id="{B042ABC4-F31A-4CCF-B1E0-2E04825F8DDA}"/>
              </a:ext>
            </a:extLst>
          </p:cNvPr>
          <p:cNvSpPr txBox="1"/>
          <p:nvPr/>
        </p:nvSpPr>
        <p:spPr>
          <a:xfrm>
            <a:off x="596720" y="5169222"/>
            <a:ext cx="1185004" cy="461665"/>
          </a:xfrm>
          <a:prstGeom prst="rect">
            <a:avLst/>
          </a:prstGeom>
          <a:noFill/>
        </p:spPr>
        <p:txBody>
          <a:bodyPr wrap="none" rtlCol="0">
            <a:spAutoFit/>
          </a:bodyPr>
          <a:lstStyle/>
          <a:p>
            <a:pPr algn="ctr"/>
            <a:r>
              <a:rPr lang="en-IN" sz="1200" dirty="0"/>
              <a:t>Dr A </a:t>
            </a:r>
            <a:r>
              <a:rPr lang="en-IN" sz="1200" dirty="0" err="1"/>
              <a:t>Muralidhar</a:t>
            </a:r>
            <a:endParaRPr lang="en-IN" sz="1200" dirty="0"/>
          </a:p>
          <a:p>
            <a:pPr algn="ctr"/>
            <a:r>
              <a:rPr lang="en-IN" sz="1200" dirty="0"/>
              <a:t>Hyderabad</a:t>
            </a:r>
          </a:p>
        </p:txBody>
      </p:sp>
      <p:sp>
        <p:nvSpPr>
          <p:cNvPr id="21" name="TextBox 20">
            <a:extLst>
              <a:ext uri="{FF2B5EF4-FFF2-40B4-BE49-F238E27FC236}">
                <a16:creationId xmlns:a16="http://schemas.microsoft.com/office/drawing/2014/main" xmlns="" id="{8A70AE58-DBF4-4C53-8D49-0A010F608C39}"/>
              </a:ext>
            </a:extLst>
          </p:cNvPr>
          <p:cNvSpPr txBox="1"/>
          <p:nvPr/>
        </p:nvSpPr>
        <p:spPr>
          <a:xfrm>
            <a:off x="2030886" y="5143719"/>
            <a:ext cx="1639488" cy="461665"/>
          </a:xfrm>
          <a:prstGeom prst="rect">
            <a:avLst/>
          </a:prstGeom>
          <a:noFill/>
        </p:spPr>
        <p:txBody>
          <a:bodyPr wrap="none" rtlCol="0">
            <a:spAutoFit/>
          </a:bodyPr>
          <a:lstStyle/>
          <a:p>
            <a:pPr algn="ctr"/>
            <a:r>
              <a:rPr lang="en-IN" sz="1200" dirty="0"/>
              <a:t>Dr Rajeev Subramanian</a:t>
            </a:r>
          </a:p>
          <a:p>
            <a:pPr algn="ctr"/>
            <a:r>
              <a:rPr lang="en-IN" sz="1200" dirty="0"/>
              <a:t>Philadelphia, US</a:t>
            </a:r>
          </a:p>
        </p:txBody>
      </p:sp>
      <p:sp>
        <p:nvSpPr>
          <p:cNvPr id="22" name="TextBox 21">
            <a:extLst>
              <a:ext uri="{FF2B5EF4-FFF2-40B4-BE49-F238E27FC236}">
                <a16:creationId xmlns:a16="http://schemas.microsoft.com/office/drawing/2014/main" xmlns="" id="{1B054512-A291-4249-B67B-3CB9D57F1220}"/>
              </a:ext>
            </a:extLst>
          </p:cNvPr>
          <p:cNvSpPr txBox="1"/>
          <p:nvPr/>
        </p:nvSpPr>
        <p:spPr>
          <a:xfrm>
            <a:off x="3605160" y="5189182"/>
            <a:ext cx="1461939" cy="461665"/>
          </a:xfrm>
          <a:prstGeom prst="rect">
            <a:avLst/>
          </a:prstGeom>
          <a:noFill/>
        </p:spPr>
        <p:txBody>
          <a:bodyPr wrap="none" rtlCol="0">
            <a:spAutoFit/>
          </a:bodyPr>
          <a:lstStyle/>
          <a:p>
            <a:pPr algn="ctr"/>
            <a:r>
              <a:rPr lang="en-IN" sz="1200" dirty="0"/>
              <a:t>Dr Kavitha Raghavan</a:t>
            </a:r>
          </a:p>
          <a:p>
            <a:pPr algn="ctr"/>
            <a:r>
              <a:rPr lang="en-IN" sz="1200" dirty="0"/>
              <a:t>Memphis, US</a:t>
            </a:r>
          </a:p>
        </p:txBody>
      </p:sp>
      <p:sp>
        <p:nvSpPr>
          <p:cNvPr id="23" name="TextBox 22">
            <a:extLst>
              <a:ext uri="{FF2B5EF4-FFF2-40B4-BE49-F238E27FC236}">
                <a16:creationId xmlns:a16="http://schemas.microsoft.com/office/drawing/2014/main" xmlns="" id="{D6B49A3D-B09B-4492-9D49-A8590030055C}"/>
              </a:ext>
            </a:extLst>
          </p:cNvPr>
          <p:cNvSpPr txBox="1"/>
          <p:nvPr/>
        </p:nvSpPr>
        <p:spPr>
          <a:xfrm>
            <a:off x="5146250" y="5169221"/>
            <a:ext cx="1230400" cy="461665"/>
          </a:xfrm>
          <a:prstGeom prst="rect">
            <a:avLst/>
          </a:prstGeom>
          <a:noFill/>
        </p:spPr>
        <p:txBody>
          <a:bodyPr wrap="none" rtlCol="0">
            <a:spAutoFit/>
          </a:bodyPr>
          <a:lstStyle/>
          <a:p>
            <a:pPr algn="ctr"/>
            <a:r>
              <a:rPr lang="en-IN" sz="1200" dirty="0"/>
              <a:t>Dr MSRC Murthy</a:t>
            </a:r>
          </a:p>
          <a:p>
            <a:pPr algn="ctr"/>
            <a:r>
              <a:rPr lang="en-IN" sz="1200" dirty="0"/>
              <a:t>Hyderabad</a:t>
            </a:r>
          </a:p>
        </p:txBody>
      </p:sp>
      <p:sp>
        <p:nvSpPr>
          <p:cNvPr id="24" name="TextBox 23">
            <a:extLst>
              <a:ext uri="{FF2B5EF4-FFF2-40B4-BE49-F238E27FC236}">
                <a16:creationId xmlns:a16="http://schemas.microsoft.com/office/drawing/2014/main" xmlns="" id="{5C7CBC18-36A5-411A-9E9B-4ADAF12FEAD6}"/>
              </a:ext>
            </a:extLst>
          </p:cNvPr>
          <p:cNvSpPr txBox="1"/>
          <p:nvPr/>
        </p:nvSpPr>
        <p:spPr>
          <a:xfrm>
            <a:off x="655032" y="7209014"/>
            <a:ext cx="863313" cy="461665"/>
          </a:xfrm>
          <a:prstGeom prst="rect">
            <a:avLst/>
          </a:prstGeom>
          <a:noFill/>
        </p:spPr>
        <p:txBody>
          <a:bodyPr wrap="none" rtlCol="0">
            <a:spAutoFit/>
          </a:bodyPr>
          <a:lstStyle/>
          <a:p>
            <a:pPr algn="ctr"/>
            <a:r>
              <a:rPr lang="en-IN" sz="1200" dirty="0"/>
              <a:t>Dr Ekta Rai</a:t>
            </a:r>
          </a:p>
          <a:p>
            <a:pPr algn="ctr"/>
            <a:r>
              <a:rPr lang="en-IN" sz="1200" dirty="0"/>
              <a:t>Vellore</a:t>
            </a:r>
          </a:p>
        </p:txBody>
      </p:sp>
      <p:sp>
        <p:nvSpPr>
          <p:cNvPr id="25" name="TextBox 24">
            <a:extLst>
              <a:ext uri="{FF2B5EF4-FFF2-40B4-BE49-F238E27FC236}">
                <a16:creationId xmlns:a16="http://schemas.microsoft.com/office/drawing/2014/main" xmlns="" id="{041996FB-C5BC-4EF7-A88F-7C0B27C9DFD6}"/>
              </a:ext>
            </a:extLst>
          </p:cNvPr>
          <p:cNvSpPr txBox="1"/>
          <p:nvPr/>
        </p:nvSpPr>
        <p:spPr>
          <a:xfrm>
            <a:off x="2107833" y="7089827"/>
            <a:ext cx="1560107" cy="461665"/>
          </a:xfrm>
          <a:prstGeom prst="rect">
            <a:avLst/>
          </a:prstGeom>
          <a:noFill/>
        </p:spPr>
        <p:txBody>
          <a:bodyPr wrap="none" rtlCol="0">
            <a:spAutoFit/>
          </a:bodyPr>
          <a:lstStyle/>
          <a:p>
            <a:pPr algn="ctr"/>
            <a:r>
              <a:rPr lang="en-IN" sz="1200" dirty="0"/>
              <a:t>Dr </a:t>
            </a:r>
            <a:r>
              <a:rPr lang="en-IN" sz="1200" dirty="0" err="1"/>
              <a:t>Rajanarasimha</a:t>
            </a:r>
            <a:r>
              <a:rPr lang="en-IN" sz="1200" dirty="0"/>
              <a:t> Rao</a:t>
            </a:r>
          </a:p>
          <a:p>
            <a:pPr algn="ctr"/>
            <a:r>
              <a:rPr lang="en-IN" sz="1200" dirty="0"/>
              <a:t>Hyderabad</a:t>
            </a:r>
          </a:p>
        </p:txBody>
      </p:sp>
      <p:sp>
        <p:nvSpPr>
          <p:cNvPr id="26" name="TextBox 25">
            <a:extLst>
              <a:ext uri="{FF2B5EF4-FFF2-40B4-BE49-F238E27FC236}">
                <a16:creationId xmlns:a16="http://schemas.microsoft.com/office/drawing/2014/main" xmlns="" id="{BD7625C1-5D0B-4631-9DA6-3B1621C29961}"/>
              </a:ext>
            </a:extLst>
          </p:cNvPr>
          <p:cNvSpPr txBox="1"/>
          <p:nvPr/>
        </p:nvSpPr>
        <p:spPr>
          <a:xfrm>
            <a:off x="3804436" y="7108361"/>
            <a:ext cx="1506823" cy="461665"/>
          </a:xfrm>
          <a:prstGeom prst="rect">
            <a:avLst/>
          </a:prstGeom>
          <a:noFill/>
        </p:spPr>
        <p:txBody>
          <a:bodyPr wrap="none" rtlCol="0">
            <a:spAutoFit/>
          </a:bodyPr>
          <a:lstStyle/>
          <a:p>
            <a:pPr algn="ctr"/>
            <a:r>
              <a:rPr lang="en-IN" sz="1200" dirty="0"/>
              <a:t>Dr M Subrahmanyam</a:t>
            </a:r>
          </a:p>
          <a:p>
            <a:pPr algn="ctr"/>
            <a:r>
              <a:rPr lang="en-IN" sz="1200" dirty="0"/>
              <a:t>Hyderabad</a:t>
            </a:r>
          </a:p>
        </p:txBody>
      </p:sp>
      <p:sp>
        <p:nvSpPr>
          <p:cNvPr id="27" name="TextBox 26">
            <a:extLst>
              <a:ext uri="{FF2B5EF4-FFF2-40B4-BE49-F238E27FC236}">
                <a16:creationId xmlns:a16="http://schemas.microsoft.com/office/drawing/2014/main" xmlns="" id="{A8C66B7C-DE7B-42BD-A0F1-26BA5E179552}"/>
              </a:ext>
            </a:extLst>
          </p:cNvPr>
          <p:cNvSpPr txBox="1"/>
          <p:nvPr/>
        </p:nvSpPr>
        <p:spPr>
          <a:xfrm>
            <a:off x="5382276" y="7089826"/>
            <a:ext cx="1143518" cy="461665"/>
          </a:xfrm>
          <a:prstGeom prst="rect">
            <a:avLst/>
          </a:prstGeom>
          <a:noFill/>
        </p:spPr>
        <p:txBody>
          <a:bodyPr wrap="none" rtlCol="0">
            <a:spAutoFit/>
          </a:bodyPr>
          <a:lstStyle/>
          <a:p>
            <a:pPr algn="ctr"/>
            <a:r>
              <a:rPr lang="en-IN" sz="1200" dirty="0"/>
              <a:t>Dr K </a:t>
            </a:r>
            <a:r>
              <a:rPr lang="en-IN" sz="1200" dirty="0" err="1"/>
              <a:t>Prabhavati</a:t>
            </a:r>
            <a:endParaRPr lang="en-IN" sz="1200" dirty="0"/>
          </a:p>
          <a:p>
            <a:pPr algn="ctr"/>
            <a:r>
              <a:rPr lang="en-IN" sz="1200" dirty="0"/>
              <a:t>Hyderabad</a:t>
            </a:r>
          </a:p>
        </p:txBody>
      </p:sp>
      <p:sp>
        <p:nvSpPr>
          <p:cNvPr id="28" name="TextBox 27">
            <a:extLst>
              <a:ext uri="{FF2B5EF4-FFF2-40B4-BE49-F238E27FC236}">
                <a16:creationId xmlns:a16="http://schemas.microsoft.com/office/drawing/2014/main" xmlns="" id="{E5493235-2486-4FB4-AF4D-2E15D73F5220}"/>
              </a:ext>
            </a:extLst>
          </p:cNvPr>
          <p:cNvSpPr txBox="1"/>
          <p:nvPr/>
        </p:nvSpPr>
        <p:spPr>
          <a:xfrm>
            <a:off x="385764" y="9122591"/>
            <a:ext cx="1395960" cy="461665"/>
          </a:xfrm>
          <a:prstGeom prst="rect">
            <a:avLst/>
          </a:prstGeom>
          <a:noFill/>
        </p:spPr>
        <p:txBody>
          <a:bodyPr wrap="none" rtlCol="0">
            <a:spAutoFit/>
          </a:bodyPr>
          <a:lstStyle/>
          <a:p>
            <a:pPr algn="ctr"/>
            <a:r>
              <a:rPr lang="en-IN" sz="1200" dirty="0"/>
              <a:t>Dr Ravi </a:t>
            </a:r>
            <a:r>
              <a:rPr lang="en-IN" sz="1200" dirty="0" err="1"/>
              <a:t>Nagaprasad</a:t>
            </a:r>
            <a:endParaRPr lang="en-IN" sz="1200" dirty="0"/>
          </a:p>
          <a:p>
            <a:pPr algn="ctr"/>
            <a:r>
              <a:rPr lang="en-IN" sz="1200" dirty="0"/>
              <a:t>Hyderabad</a:t>
            </a:r>
          </a:p>
        </p:txBody>
      </p:sp>
      <p:sp>
        <p:nvSpPr>
          <p:cNvPr id="29" name="TextBox 28">
            <a:extLst>
              <a:ext uri="{FF2B5EF4-FFF2-40B4-BE49-F238E27FC236}">
                <a16:creationId xmlns:a16="http://schemas.microsoft.com/office/drawing/2014/main" xmlns="" id="{F3BE9A4F-3B1D-4C3C-B187-F2309F9F5A19}"/>
              </a:ext>
            </a:extLst>
          </p:cNvPr>
          <p:cNvSpPr txBox="1"/>
          <p:nvPr/>
        </p:nvSpPr>
        <p:spPr>
          <a:xfrm>
            <a:off x="2303961" y="9173655"/>
            <a:ext cx="1273427" cy="461665"/>
          </a:xfrm>
          <a:prstGeom prst="rect">
            <a:avLst/>
          </a:prstGeom>
          <a:noFill/>
        </p:spPr>
        <p:txBody>
          <a:bodyPr wrap="none" rtlCol="0">
            <a:spAutoFit/>
          </a:bodyPr>
          <a:lstStyle/>
          <a:p>
            <a:pPr algn="ctr"/>
            <a:r>
              <a:rPr lang="en-IN" sz="1200" dirty="0"/>
              <a:t>Dr Sanjay Prabhu</a:t>
            </a:r>
          </a:p>
          <a:p>
            <a:pPr algn="ctr"/>
            <a:r>
              <a:rPr lang="en-IN" sz="1200" dirty="0"/>
              <a:t>Chennai</a:t>
            </a:r>
          </a:p>
        </p:txBody>
      </p:sp>
      <p:sp>
        <p:nvSpPr>
          <p:cNvPr id="30" name="TextBox 29">
            <a:extLst>
              <a:ext uri="{FF2B5EF4-FFF2-40B4-BE49-F238E27FC236}">
                <a16:creationId xmlns:a16="http://schemas.microsoft.com/office/drawing/2014/main" xmlns="" id="{82169229-9F51-4D14-BF32-D94DC891413C}"/>
              </a:ext>
            </a:extLst>
          </p:cNvPr>
          <p:cNvSpPr txBox="1"/>
          <p:nvPr/>
        </p:nvSpPr>
        <p:spPr>
          <a:xfrm>
            <a:off x="3994046" y="9193612"/>
            <a:ext cx="909224" cy="461665"/>
          </a:xfrm>
          <a:prstGeom prst="rect">
            <a:avLst/>
          </a:prstGeom>
          <a:noFill/>
        </p:spPr>
        <p:txBody>
          <a:bodyPr wrap="none" rtlCol="0">
            <a:spAutoFit/>
          </a:bodyPr>
          <a:lstStyle/>
          <a:p>
            <a:pPr algn="ctr"/>
            <a:r>
              <a:rPr lang="en-IN" sz="1200" dirty="0"/>
              <a:t>Dr </a:t>
            </a:r>
            <a:r>
              <a:rPr lang="en-IN" sz="1200" dirty="0" err="1"/>
              <a:t>Indu</a:t>
            </a:r>
            <a:r>
              <a:rPr lang="en-IN" sz="1200" dirty="0"/>
              <a:t> Sen</a:t>
            </a:r>
          </a:p>
          <a:p>
            <a:pPr algn="ctr"/>
            <a:r>
              <a:rPr lang="en-IN" sz="1200" dirty="0"/>
              <a:t>Chandigarh</a:t>
            </a:r>
          </a:p>
        </p:txBody>
      </p:sp>
      <p:sp>
        <p:nvSpPr>
          <p:cNvPr id="31" name="TextBox 30">
            <a:extLst>
              <a:ext uri="{FF2B5EF4-FFF2-40B4-BE49-F238E27FC236}">
                <a16:creationId xmlns:a16="http://schemas.microsoft.com/office/drawing/2014/main" xmlns="" id="{219FC976-2F36-47E4-9DEB-89102273215A}"/>
              </a:ext>
            </a:extLst>
          </p:cNvPr>
          <p:cNvSpPr txBox="1"/>
          <p:nvPr/>
        </p:nvSpPr>
        <p:spPr>
          <a:xfrm>
            <a:off x="5479854" y="9193612"/>
            <a:ext cx="962058" cy="461665"/>
          </a:xfrm>
          <a:prstGeom prst="rect">
            <a:avLst/>
          </a:prstGeom>
          <a:noFill/>
        </p:spPr>
        <p:txBody>
          <a:bodyPr wrap="none" rtlCol="0">
            <a:spAutoFit/>
          </a:bodyPr>
          <a:lstStyle/>
          <a:p>
            <a:pPr algn="ctr"/>
            <a:r>
              <a:rPr lang="en-IN" sz="1200" dirty="0"/>
              <a:t>Dr Gita Nath</a:t>
            </a:r>
          </a:p>
          <a:p>
            <a:pPr algn="ctr"/>
            <a:r>
              <a:rPr lang="en-IN" sz="1200" dirty="0"/>
              <a:t>Hyderabad</a:t>
            </a:r>
          </a:p>
        </p:txBody>
      </p:sp>
      <p:pic>
        <p:nvPicPr>
          <p:cNvPr id="32" name="Picture 31">
            <a:extLst>
              <a:ext uri="{FF2B5EF4-FFF2-40B4-BE49-F238E27FC236}">
                <a16:creationId xmlns:a16="http://schemas.microsoft.com/office/drawing/2014/main" xmlns="" id="{59CC0AB1-7AC3-4169-B692-F39C4BC27D4A}"/>
              </a:ext>
            </a:extLst>
          </p:cNvPr>
          <p:cNvPicPr>
            <a:picLocks noChangeAspect="1"/>
          </p:cNvPicPr>
          <p:nvPr/>
        </p:nvPicPr>
        <p:blipFill>
          <a:blip r:embed="rId11">
            <a:extLst>
              <a:ext uri="{28A0092B-C50C-407E-A947-70E740481C1C}">
                <a14:useLocalDpi xmlns:a14="http://schemas.microsoft.com/office/drawing/2010/main" xmlns="" val="0"/>
              </a:ext>
            </a:extLst>
          </a:blip>
          <a:stretch>
            <a:fillRect/>
          </a:stretch>
        </p:blipFill>
        <p:spPr>
          <a:xfrm>
            <a:off x="5232802" y="5782159"/>
            <a:ext cx="1201951" cy="1291650"/>
          </a:xfrm>
          <a:prstGeom prst="rect">
            <a:avLst/>
          </a:prstGeom>
        </p:spPr>
      </p:pic>
      <p:pic>
        <p:nvPicPr>
          <p:cNvPr id="5" name="Picture 4">
            <a:extLst>
              <a:ext uri="{FF2B5EF4-FFF2-40B4-BE49-F238E27FC236}">
                <a16:creationId xmlns:a16="http://schemas.microsoft.com/office/drawing/2014/main" xmlns="" id="{5BA6BEC3-F285-465E-A9C7-ACD1F95788DC}"/>
              </a:ext>
            </a:extLst>
          </p:cNvPr>
          <p:cNvPicPr>
            <a:picLocks noChangeAspect="1"/>
          </p:cNvPicPr>
          <p:nvPr/>
        </p:nvPicPr>
        <p:blipFill>
          <a:blip r:embed="rId12" cstate="print"/>
          <a:stretch>
            <a:fillRect/>
          </a:stretch>
        </p:blipFill>
        <p:spPr>
          <a:xfrm>
            <a:off x="471487" y="7624998"/>
            <a:ext cx="1192581" cy="1459681"/>
          </a:xfrm>
          <a:prstGeom prst="rect">
            <a:avLst/>
          </a:prstGeom>
        </p:spPr>
      </p:pic>
      <p:pic>
        <p:nvPicPr>
          <p:cNvPr id="16" name="Picture 15">
            <a:extLst>
              <a:ext uri="{FF2B5EF4-FFF2-40B4-BE49-F238E27FC236}">
                <a16:creationId xmlns:a16="http://schemas.microsoft.com/office/drawing/2014/main" xmlns="" id="{2582DF80-6DC4-48DF-812D-3F3795830772}"/>
              </a:ext>
            </a:extLst>
          </p:cNvPr>
          <p:cNvPicPr>
            <a:picLocks noChangeAspect="1"/>
          </p:cNvPicPr>
          <p:nvPr/>
        </p:nvPicPr>
        <p:blipFill>
          <a:blip r:embed="rId13" cstate="print"/>
          <a:stretch>
            <a:fillRect/>
          </a:stretch>
        </p:blipFill>
        <p:spPr>
          <a:xfrm>
            <a:off x="5513809" y="7778246"/>
            <a:ext cx="1011985" cy="1306433"/>
          </a:xfrm>
          <a:prstGeom prst="rect">
            <a:avLst/>
          </a:prstGeom>
        </p:spPr>
      </p:pic>
    </p:spTree>
    <p:extLst>
      <p:ext uri="{BB962C8B-B14F-4D97-AF65-F5344CB8AC3E}">
        <p14:creationId xmlns:p14="http://schemas.microsoft.com/office/powerpoint/2010/main" xmlns="" val="1036173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A61CE6A-1A66-413A-BCE1-3324E4AD812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837" y="0"/>
            <a:ext cx="6852325" cy="9906000"/>
          </a:xfrm>
          <a:prstGeom prst="rect">
            <a:avLst/>
          </a:prstGeom>
        </p:spPr>
      </p:pic>
    </p:spTree>
    <p:extLst>
      <p:ext uri="{BB962C8B-B14F-4D97-AF65-F5344CB8AC3E}">
        <p14:creationId xmlns:p14="http://schemas.microsoft.com/office/powerpoint/2010/main" xmlns="" val="1381224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ACD6F9C-2530-4C84-992F-2C2B2DF657EE}"/>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6857999" cy="9906000"/>
          </a:xfrm>
          <a:prstGeom prst="rect">
            <a:avLst/>
          </a:prstGeom>
        </p:spPr>
      </p:pic>
    </p:spTree>
    <p:extLst>
      <p:ext uri="{BB962C8B-B14F-4D97-AF65-F5344CB8AC3E}">
        <p14:creationId xmlns:p14="http://schemas.microsoft.com/office/powerpoint/2010/main" xmlns="" val="327297707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3423</TotalTime>
  <Words>123</Words>
  <Application>Microsoft Office PowerPoint</Application>
  <PresentationFormat>A4 Paper (210x297 mm)</PresentationFormat>
  <Paragraphs>25</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Slide 1</vt:lpstr>
      <vt:lpstr>It is almost a year since the Telangana branch of IAPA was formed, on the 26th August 2018. During this time, the state body has been very active academically, with the SAFE Paediatric course in October 2018, the FAST program for postgraduates in November 2018, Neonatal resuscitation workshops for paramedical and nursing staff, and of course the regular clinical meets of the society!  We invite you all to join us to mark this occasion by attending a 1-day CME focusing on different aspects of safe anaesthesia in paediatrics. We have the privilege of having as faculty, renowned experts in patient safety and quality improvement from abroad and reputed teachers in paediatric anaesthesia from Hyderabad as well as other parts of the country. </vt:lpstr>
      <vt:lpstr>Slide 3</vt:lpstr>
      <vt:lpstr>Slide 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Gita</dc:creator>
  <cp:lastModifiedBy>Axon Doctor's</cp:lastModifiedBy>
  <cp:revision>29</cp:revision>
  <dcterms:created xsi:type="dcterms:W3CDTF">2019-06-26T06:25:53Z</dcterms:created>
  <dcterms:modified xsi:type="dcterms:W3CDTF">2019-08-08T06:08:13Z</dcterms:modified>
</cp:coreProperties>
</file>